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305" r:id="rId2"/>
    <p:sldId id="301" r:id="rId3"/>
    <p:sldId id="314" r:id="rId4"/>
    <p:sldId id="324" r:id="rId5"/>
    <p:sldId id="300" r:id="rId6"/>
    <p:sldId id="326" r:id="rId7"/>
    <p:sldId id="302" r:id="rId8"/>
    <p:sldId id="303" r:id="rId9"/>
    <p:sldId id="306" r:id="rId10"/>
    <p:sldId id="304" r:id="rId11"/>
    <p:sldId id="325" r:id="rId12"/>
    <p:sldId id="329" r:id="rId13"/>
    <p:sldId id="307" r:id="rId14"/>
    <p:sldId id="317" r:id="rId15"/>
    <p:sldId id="322" r:id="rId16"/>
    <p:sldId id="315" r:id="rId17"/>
    <p:sldId id="311" r:id="rId18"/>
    <p:sldId id="323" r:id="rId19"/>
    <p:sldId id="328" r:id="rId20"/>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E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9"/>
    <p:restoredTop sz="94691"/>
  </p:normalViewPr>
  <p:slideViewPr>
    <p:cSldViewPr snapToGrid="0" snapToObjects="1">
      <p:cViewPr varScale="1">
        <p:scale>
          <a:sx n="83" d="100"/>
          <a:sy n="83" d="100"/>
        </p:scale>
        <p:origin x="1454" y="67"/>
      </p:cViewPr>
      <p:guideLst>
        <p:guide orient="horz" pos="2160"/>
        <p:guide pos="2880"/>
      </p:guideLst>
    </p:cSldViewPr>
  </p:slideViewPr>
  <p:notesTextViewPr>
    <p:cViewPr>
      <p:scale>
        <a:sx n="100" d="100"/>
        <a:sy n="100" d="100"/>
      </p:scale>
      <p:origin x="0" y="0"/>
    </p:cViewPr>
  </p:notesTextViewPr>
  <p:sorterViewPr>
    <p:cViewPr>
      <p:scale>
        <a:sx n="165" d="100"/>
        <a:sy n="16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RAE" userId="a86e9346-9ead-46b4-b337-f3f6eaf1abbc" providerId="ADAL" clId="{32DA296F-13C0-EE43-8E59-2E7454F9FB09}"/>
    <pc:docChg chg="custSel modSld">
      <pc:chgData name="JOHNSON, RAE" userId="a86e9346-9ead-46b4-b337-f3f6eaf1abbc" providerId="ADAL" clId="{32DA296F-13C0-EE43-8E59-2E7454F9FB09}" dt="2019-03-19T19:17:41.385" v="71"/>
      <pc:docMkLst>
        <pc:docMk/>
      </pc:docMkLst>
      <pc:sldChg chg="addSp modSp">
        <pc:chgData name="JOHNSON, RAE" userId="a86e9346-9ead-46b4-b337-f3f6eaf1abbc" providerId="ADAL" clId="{32DA296F-13C0-EE43-8E59-2E7454F9FB09}" dt="2019-03-19T19:17:24.417" v="68" actId="1076"/>
        <pc:sldMkLst>
          <pc:docMk/>
          <pc:sldMk cId="973152210" sldId="300"/>
        </pc:sldMkLst>
        <pc:spChg chg="add mod">
          <ac:chgData name="JOHNSON, RAE" userId="a86e9346-9ead-46b4-b337-f3f6eaf1abbc" providerId="ADAL" clId="{32DA296F-13C0-EE43-8E59-2E7454F9FB09}" dt="2019-03-19T19:17:24.417" v="68" actId="1076"/>
          <ac:spMkLst>
            <pc:docMk/>
            <pc:sldMk cId="973152210" sldId="300"/>
            <ac:spMk id="2" creationId="{59CCBFB4-B6E8-254C-AB86-FCAC86577F70}"/>
          </ac:spMkLst>
        </pc:spChg>
      </pc:sldChg>
      <pc:sldChg chg="addSp">
        <pc:chgData name="JOHNSON, RAE" userId="a86e9346-9ead-46b4-b337-f3f6eaf1abbc" providerId="ADAL" clId="{32DA296F-13C0-EE43-8E59-2E7454F9FB09}" dt="2019-03-19T19:17:35.432" v="69"/>
        <pc:sldMkLst>
          <pc:docMk/>
          <pc:sldMk cId="3759946302" sldId="301"/>
        </pc:sldMkLst>
        <pc:spChg chg="add">
          <ac:chgData name="JOHNSON, RAE" userId="a86e9346-9ead-46b4-b337-f3f6eaf1abbc" providerId="ADAL" clId="{32DA296F-13C0-EE43-8E59-2E7454F9FB09}" dt="2019-03-19T19:17:35.432" v="69"/>
          <ac:spMkLst>
            <pc:docMk/>
            <pc:sldMk cId="3759946302" sldId="301"/>
            <ac:spMk id="5" creationId="{81CAA900-999D-924D-A0CB-0BB2CCB8584C}"/>
          </ac:spMkLst>
        </pc:spChg>
      </pc:sldChg>
      <pc:sldChg chg="addSp">
        <pc:chgData name="JOHNSON, RAE" userId="a86e9346-9ead-46b4-b337-f3f6eaf1abbc" providerId="ADAL" clId="{32DA296F-13C0-EE43-8E59-2E7454F9FB09}" dt="2019-03-19T19:17:37.958" v="70"/>
        <pc:sldMkLst>
          <pc:docMk/>
          <pc:sldMk cId="3172026334" sldId="302"/>
        </pc:sldMkLst>
        <pc:spChg chg="add">
          <ac:chgData name="JOHNSON, RAE" userId="a86e9346-9ead-46b4-b337-f3f6eaf1abbc" providerId="ADAL" clId="{32DA296F-13C0-EE43-8E59-2E7454F9FB09}" dt="2019-03-19T19:17:37.958" v="70"/>
          <ac:spMkLst>
            <pc:docMk/>
            <pc:sldMk cId="3172026334" sldId="302"/>
            <ac:spMk id="5" creationId="{1319DC66-7B7A-9D4A-869A-D2790D849589}"/>
          </ac:spMkLst>
        </pc:spChg>
      </pc:sldChg>
      <pc:sldChg chg="addSp">
        <pc:chgData name="JOHNSON, RAE" userId="a86e9346-9ead-46b4-b337-f3f6eaf1abbc" providerId="ADAL" clId="{32DA296F-13C0-EE43-8E59-2E7454F9FB09}" dt="2019-03-19T19:17:41.385" v="71"/>
        <pc:sldMkLst>
          <pc:docMk/>
          <pc:sldMk cId="2756699937" sldId="303"/>
        </pc:sldMkLst>
        <pc:spChg chg="add">
          <ac:chgData name="JOHNSON, RAE" userId="a86e9346-9ead-46b4-b337-f3f6eaf1abbc" providerId="ADAL" clId="{32DA296F-13C0-EE43-8E59-2E7454F9FB09}" dt="2019-03-19T19:17:41.385" v="71"/>
          <ac:spMkLst>
            <pc:docMk/>
            <pc:sldMk cId="2756699937" sldId="303"/>
            <ac:spMk id="5" creationId="{6FABD4EF-2F62-0148-9695-BF76AD2B120E}"/>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gwstorage\Staff_P$\lindah$\Board%20Reports\Copy%20of%20Grants%20Monthly%20Financial%20report%20-%20January%2031,%20202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file:///\\gwstorage\Staff_P$\lindah$\Board%20Reports\Copy%20of%20Grants%20Monthly%20Financial%20report%20-%20January%2031,%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23638039868685E-2"/>
          <c:y val="0.16609027867418211"/>
          <c:w val="0.55616547035563202"/>
          <c:h val="0.63594330421812029"/>
        </c:manualLayout>
      </c:layout>
      <c:pieChart>
        <c:varyColors val="1"/>
        <c:ser>
          <c:idx val="0"/>
          <c:order val="0"/>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Graph!$A$42:$A$54</c:f>
              <c:strCache>
                <c:ptCount val="13"/>
                <c:pt idx="0">
                  <c:v>FULL TIME SALARIES</c:v>
                </c:pt>
                <c:pt idx="1">
                  <c:v>EMPLOYEEE BENEFITS</c:v>
                </c:pt>
                <c:pt idx="2">
                  <c:v>PART TIME SALARIES</c:v>
                </c:pt>
                <c:pt idx="3">
                  <c:v>TRAVEL/MILEAGE</c:v>
                </c:pt>
                <c:pt idx="4">
                  <c:v>EQUIPMENT</c:v>
                </c:pt>
                <c:pt idx="5">
                  <c:v>MATERIALS/SUPPLIES</c:v>
                </c:pt>
                <c:pt idx="6">
                  <c:v>PURCHASED PROPERTY SERVICES</c:v>
                </c:pt>
                <c:pt idx="7">
                  <c:v>OTHER CONTRACTED SERVICES</c:v>
                </c:pt>
                <c:pt idx="8">
                  <c:v>TRANSPORTATION/FIELD TRIPS</c:v>
                </c:pt>
                <c:pt idx="9">
                  <c:v>OTHER PURCHASED SERVICES</c:v>
                </c:pt>
                <c:pt idx="10">
                  <c:v>PARENT ACTIVITIES</c:v>
                </c:pt>
                <c:pt idx="11">
                  <c:v>FIXED COSTS</c:v>
                </c:pt>
                <c:pt idx="12">
                  <c:v>FEE C/OMISC EXPENSE</c:v>
                </c:pt>
              </c:strCache>
            </c:strRef>
          </c:cat>
          <c:val>
            <c:numRef>
              <c:f>Graph!$B$42:$B$54</c:f>
              <c:numCache>
                <c:formatCode>#,##0</c:formatCode>
                <c:ptCount val="13"/>
                <c:pt idx="0">
                  <c:v>16970214</c:v>
                </c:pt>
                <c:pt idx="1">
                  <c:v>3102846</c:v>
                </c:pt>
                <c:pt idx="2">
                  <c:v>3908108</c:v>
                </c:pt>
                <c:pt idx="3">
                  <c:v>7597</c:v>
                </c:pt>
                <c:pt idx="4">
                  <c:v>1806022</c:v>
                </c:pt>
                <c:pt idx="5">
                  <c:v>1871584</c:v>
                </c:pt>
                <c:pt idx="6">
                  <c:v>106198</c:v>
                </c:pt>
                <c:pt idx="7">
                  <c:v>1364773</c:v>
                </c:pt>
                <c:pt idx="8">
                  <c:v>813852</c:v>
                </c:pt>
                <c:pt idx="9">
                  <c:v>4420690</c:v>
                </c:pt>
                <c:pt idx="10">
                  <c:v>19380</c:v>
                </c:pt>
                <c:pt idx="11">
                  <c:v>711467</c:v>
                </c:pt>
                <c:pt idx="12">
                  <c:v>0</c:v>
                </c:pt>
              </c:numCache>
            </c:numRef>
          </c:val>
          <c:extLst>
            <c:ext xmlns:c16="http://schemas.microsoft.com/office/drawing/2014/chart" uri="{C3380CC4-5D6E-409C-BE32-E72D297353CC}">
              <c16:uniqueId val="{00000000-2EE0-479B-A22B-B03A6BDF0CD6}"/>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66268800270933881"/>
          <c:y val="0.19710362837811102"/>
          <c:w val="0.32655930911861825"/>
          <c:h val="0.60579274324377796"/>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70194955261609349"/>
          <c:y val="9.1476120794635185E-2"/>
          <c:w val="0.29805041954749795"/>
          <c:h val="0.88374708668798641"/>
        </c:manualLayout>
      </c:layout>
      <c:overlay val="0"/>
      <c:txPr>
        <a:bodyPr/>
        <a:lstStyle/>
        <a:p>
          <a:pPr>
            <a:defRPr sz="9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2021-22 FUNDED GRANT</a:t>
            </a:r>
            <a:r>
              <a:rPr lang="en-US" baseline="0" dirty="0"/>
              <a:t> REVENUE </a:t>
            </a:r>
            <a:r>
              <a:rPr lang="en-US" dirty="0"/>
              <a:t>AS OF </a:t>
            </a:r>
            <a:r>
              <a:rPr lang="en-US" baseline="0" dirty="0"/>
              <a:t> </a:t>
            </a:r>
          </a:p>
          <a:p>
            <a:pPr>
              <a:defRPr/>
            </a:pPr>
            <a:r>
              <a:rPr lang="en-US" sz="1800" b="1" i="0" u="none" strike="noStrike" baseline="0" dirty="0">
                <a:effectLst/>
              </a:rPr>
              <a:t>JANUARY 31, 2022</a:t>
            </a:r>
            <a:endParaRPr lang="en-US" baseline="0" dirty="0"/>
          </a:p>
        </c:rich>
      </c:tx>
      <c:layout>
        <c:manualLayout>
          <c:xMode val="edge"/>
          <c:yMode val="edge"/>
          <c:x val="5.5789028567476182E-2"/>
          <c:y val="1.1744162510659619E-2"/>
        </c:manualLayout>
      </c:layout>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Graph!$A$1:$A$24</c:f>
              <c:strCache>
                <c:ptCount val="24"/>
                <c:pt idx="0">
                  <c:v>Law Education/School Security*</c:v>
                </c:pt>
                <c:pt idx="1">
                  <c:v>Impact Aid</c:v>
                </c:pt>
                <c:pt idx="2">
                  <c:v>Adult Education/Homeless*</c:v>
                </c:pt>
                <c:pt idx="3">
                  <c:v>IDEA</c:v>
                </c:pt>
                <c:pt idx="4">
                  <c:v>Perkins</c:v>
                </c:pt>
                <c:pt idx="5">
                  <c:v>Title II A/Student Support*</c:v>
                </c:pt>
                <c:pt idx="6">
                  <c:v>School Based Health/Parenting</c:v>
                </c:pt>
                <c:pt idx="7">
                  <c:v>Federal Magnet Grant*</c:v>
                </c:pt>
                <c:pt idx="8">
                  <c:v>State Bilingual/Title III/Immigrant</c:v>
                </c:pt>
                <c:pt idx="9">
                  <c:v>School Readiness/Family Resource</c:v>
                </c:pt>
                <c:pt idx="10">
                  <c:v>Private Foundation</c:v>
                </c:pt>
                <c:pt idx="11">
                  <c:v>Title I/SIG*</c:v>
                </c:pt>
                <c:pt idx="12">
                  <c:v>Head Start - Federal*</c:v>
                </c:pt>
                <c:pt idx="13">
                  <c:v>Medicaid Reimbursement</c:v>
                </c:pt>
                <c:pt idx="14">
                  <c:v>School Improvements</c:v>
                </c:pt>
                <c:pt idx="15">
                  <c:v>Alliance/Comm Netwk/Low Performing</c:v>
                </c:pt>
                <c:pt idx="16">
                  <c:v>State Misc Education Grants</c:v>
                </c:pt>
                <c:pt idx="17">
                  <c:v>Open Choice</c:v>
                </c:pt>
                <c:pt idx="18">
                  <c:v>Head Start - State</c:v>
                </c:pt>
                <c:pt idx="19">
                  <c:v>Priority/21st Century</c:v>
                </c:pt>
                <c:pt idx="20">
                  <c:v>Jobs for CT Youth</c:v>
                </c:pt>
                <c:pt idx="21">
                  <c:v>Youth Services Prevention</c:v>
                </c:pt>
                <c:pt idx="22">
                  <c:v>ESSER</c:v>
                </c:pt>
                <c:pt idx="23">
                  <c:v>ESSER II</c:v>
                </c:pt>
              </c:strCache>
            </c:strRef>
          </c:cat>
          <c:val>
            <c:numRef>
              <c:f>Graph!$B$1:$B$24</c:f>
              <c:numCache>
                <c:formatCode>"$"#,##0_);[Red]\("$"#,##0\)</c:formatCode>
                <c:ptCount val="24"/>
                <c:pt idx="0">
                  <c:v>0</c:v>
                </c:pt>
                <c:pt idx="1">
                  <c:v>5724</c:v>
                </c:pt>
                <c:pt idx="2">
                  <c:v>3091962</c:v>
                </c:pt>
                <c:pt idx="3">
                  <c:v>7330207</c:v>
                </c:pt>
                <c:pt idx="4">
                  <c:v>67969</c:v>
                </c:pt>
                <c:pt idx="5">
                  <c:v>1168635</c:v>
                </c:pt>
                <c:pt idx="6">
                  <c:v>1399459</c:v>
                </c:pt>
                <c:pt idx="7">
                  <c:v>4972659</c:v>
                </c:pt>
                <c:pt idx="8">
                  <c:v>1060618</c:v>
                </c:pt>
                <c:pt idx="9">
                  <c:v>9438109</c:v>
                </c:pt>
                <c:pt idx="10">
                  <c:v>435873</c:v>
                </c:pt>
                <c:pt idx="11">
                  <c:v>4616828</c:v>
                </c:pt>
                <c:pt idx="12">
                  <c:v>7686198</c:v>
                </c:pt>
                <c:pt idx="13">
                  <c:v>134573</c:v>
                </c:pt>
                <c:pt idx="14">
                  <c:v>0</c:v>
                </c:pt>
                <c:pt idx="15">
                  <c:v>20876678</c:v>
                </c:pt>
                <c:pt idx="16">
                  <c:v>18150</c:v>
                </c:pt>
                <c:pt idx="17">
                  <c:v>0</c:v>
                </c:pt>
                <c:pt idx="18">
                  <c:v>248714</c:v>
                </c:pt>
                <c:pt idx="19">
                  <c:v>5547905</c:v>
                </c:pt>
                <c:pt idx="20">
                  <c:v>26385</c:v>
                </c:pt>
                <c:pt idx="21">
                  <c:v>0</c:v>
                </c:pt>
                <c:pt idx="22">
                  <c:v>1750667</c:v>
                </c:pt>
                <c:pt idx="23">
                  <c:v>37298032</c:v>
                </c:pt>
              </c:numCache>
            </c:numRef>
          </c:val>
          <c:extLst>
            <c:ext xmlns:c16="http://schemas.microsoft.com/office/drawing/2014/chart" uri="{C3380CC4-5D6E-409C-BE32-E72D297353CC}">
              <c16:uniqueId val="{00000000-767E-42B7-815B-6E5D2B683BCE}"/>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0194955261609349"/>
          <c:y val="9.1476120794635185E-2"/>
          <c:w val="0.27626206474498405"/>
          <c:h val="0.88374708668798641"/>
        </c:manualLayout>
      </c:layout>
      <c:overlay val="0"/>
      <c:txPr>
        <a:bodyPr/>
        <a:lstStyle/>
        <a:p>
          <a:pPr>
            <a:defRPr sz="9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016" cy="466088"/>
          </a:xfrm>
          <a:prstGeom prst="rect">
            <a:avLst/>
          </a:prstGeom>
        </p:spPr>
        <p:txBody>
          <a:bodyPr vert="horz" lIns="90571" tIns="45286" rIns="90571" bIns="45286" rtlCol="0"/>
          <a:lstStyle>
            <a:lvl1pPr algn="l">
              <a:defRPr sz="1200"/>
            </a:lvl1pPr>
          </a:lstStyle>
          <a:p>
            <a:endParaRPr lang="en-US" dirty="0"/>
          </a:p>
        </p:txBody>
      </p:sp>
      <p:sp>
        <p:nvSpPr>
          <p:cNvPr id="3" name="Date Placeholder 2"/>
          <p:cNvSpPr>
            <a:spLocks noGrp="1"/>
          </p:cNvSpPr>
          <p:nvPr>
            <p:ph type="dt" sz="quarter" idx="1"/>
          </p:nvPr>
        </p:nvSpPr>
        <p:spPr>
          <a:xfrm>
            <a:off x="3898242" y="1"/>
            <a:ext cx="2982016" cy="466088"/>
          </a:xfrm>
          <a:prstGeom prst="rect">
            <a:avLst/>
          </a:prstGeom>
        </p:spPr>
        <p:txBody>
          <a:bodyPr vert="horz" lIns="90571" tIns="45286" rIns="90571" bIns="45286" rtlCol="0"/>
          <a:lstStyle>
            <a:lvl1pPr algn="r">
              <a:defRPr sz="1200"/>
            </a:lvl1pPr>
          </a:lstStyle>
          <a:p>
            <a:fld id="{FCCBBE34-EDA1-4D6C-9793-C611C205D8ED}" type="datetimeFigureOut">
              <a:rPr lang="en-US" smtClean="0"/>
              <a:t>2/18/2022</a:t>
            </a:fld>
            <a:endParaRPr lang="en-US" dirty="0"/>
          </a:p>
        </p:txBody>
      </p:sp>
      <p:sp>
        <p:nvSpPr>
          <p:cNvPr id="4" name="Footer Placeholder 3"/>
          <p:cNvSpPr>
            <a:spLocks noGrp="1"/>
          </p:cNvSpPr>
          <p:nvPr>
            <p:ph type="ftr" sz="quarter" idx="2"/>
          </p:nvPr>
        </p:nvSpPr>
        <p:spPr>
          <a:xfrm>
            <a:off x="0" y="8830312"/>
            <a:ext cx="2982016" cy="466088"/>
          </a:xfrm>
          <a:prstGeom prst="rect">
            <a:avLst/>
          </a:prstGeom>
        </p:spPr>
        <p:txBody>
          <a:bodyPr vert="horz" lIns="90571" tIns="45286" rIns="90571" bIns="452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242" y="8830312"/>
            <a:ext cx="2982016" cy="466088"/>
          </a:xfrm>
          <a:prstGeom prst="rect">
            <a:avLst/>
          </a:prstGeom>
        </p:spPr>
        <p:txBody>
          <a:bodyPr vert="horz" lIns="90571" tIns="45286" rIns="90571" bIns="45286" rtlCol="0" anchor="b"/>
          <a:lstStyle>
            <a:lvl1pPr algn="r">
              <a:defRPr sz="1200"/>
            </a:lvl1pPr>
          </a:lstStyle>
          <a:p>
            <a:fld id="{138CC4EF-ECC3-461B-B031-B6CA9829F404}" type="slidenum">
              <a:rPr lang="en-US" smtClean="0"/>
              <a:t>‹#›</a:t>
            </a:fld>
            <a:endParaRPr lang="en-US" dirty="0"/>
          </a:p>
        </p:txBody>
      </p:sp>
    </p:spTree>
    <p:extLst>
      <p:ext uri="{BB962C8B-B14F-4D97-AF65-F5344CB8AC3E}">
        <p14:creationId xmlns:p14="http://schemas.microsoft.com/office/powerpoint/2010/main" val="1124238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37" tIns="46219" rIns="92437" bIns="46219" rtlCol="0"/>
          <a:lstStyle>
            <a:lvl1pPr algn="r">
              <a:defRPr sz="1200"/>
            </a:lvl1pPr>
          </a:lstStyle>
          <a:p>
            <a:fld id="{69E86F01-F21A-4B45-9302-BC7B71F52100}" type="datetimeFigureOut">
              <a:rPr lang="en-US" smtClean="0"/>
              <a:t>2/18/2022</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437" tIns="46219" rIns="92437" bIns="46219"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37" tIns="46219" rIns="92437" bIns="46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37" tIns="46219" rIns="92437" bIns="462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7" tIns="46219" rIns="92437" bIns="46219" rtlCol="0" anchor="b"/>
          <a:lstStyle>
            <a:lvl1pPr algn="r">
              <a:defRPr sz="1200"/>
            </a:lvl1pPr>
          </a:lstStyle>
          <a:p>
            <a:fld id="{4C5CED5E-BB66-B447-81A3-5630E5AFBAAC}" type="slidenum">
              <a:rPr lang="en-US" smtClean="0"/>
              <a:t>‹#›</a:t>
            </a:fld>
            <a:endParaRPr lang="en-US" dirty="0"/>
          </a:p>
        </p:txBody>
      </p:sp>
    </p:spTree>
    <p:extLst>
      <p:ext uri="{BB962C8B-B14F-4D97-AF65-F5344CB8AC3E}">
        <p14:creationId xmlns:p14="http://schemas.microsoft.com/office/powerpoint/2010/main" val="3892402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E3B755-0311-4D10-9457-EFA474E7B961}" type="datetime1">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381744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1AEE2A-76CC-415C-A3EA-B1E3E20FD147}" type="datetime1">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359769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CC0EAD-DBEF-4D12-96E3-A2F178442465}" type="datetime1">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372795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01D6F4-1851-4FC1-9A1A-7196CF3FA538}" type="datetime1">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157647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445B5-6768-470B-89EA-1E9D2A0AA938}" type="datetime1">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138365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5A8C63-DA3B-4EEC-B13B-88E0A5D3B8E6}" type="datetime1">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190302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071856-EBD9-4EFA-888F-0367EC4BFAC5}" type="datetime1">
              <a:rPr lang="en-US" smtClean="0"/>
              <a:t>2/18/2022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90348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9682E-5D46-4EEA-AB2F-D14B0D93533C}" type="datetime1">
              <a:rPr lang="en-US" smtClean="0"/>
              <a:t>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21603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7DC7E-DB17-4434-B4EE-D2C35D371CCE}" type="datetime1">
              <a:rPr lang="en-US" smtClean="0"/>
              <a:t>2/18/2022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264774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77628-7DCF-48D5-AF18-EB531CF40FBA}" type="datetime1">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3255779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D26AFB-6EF9-421C-A191-1AD90BA18CB9}" type="datetime1">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427645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300FF-B742-4A28-BAB0-24EAC85FA937}" type="datetime1">
              <a:rPr lang="en-US" smtClean="0"/>
              <a:t>2/18/2022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C49E4-490B-3448-ABB7-1E001E8E0F8E}" type="slidenum">
              <a:rPr lang="en-US" smtClean="0"/>
              <a:t>‹#›</a:t>
            </a:fld>
            <a:endParaRPr lang="en-US" dirty="0"/>
          </a:p>
        </p:txBody>
      </p:sp>
    </p:spTree>
    <p:extLst>
      <p:ext uri="{BB962C8B-B14F-4D97-AF65-F5344CB8AC3E}">
        <p14:creationId xmlns:p14="http://schemas.microsoft.com/office/powerpoint/2010/main" val="1757782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dirty="0"/>
          </a:p>
        </p:txBody>
      </p:sp>
      <p:grpSp>
        <p:nvGrpSpPr>
          <p:cNvPr id="7" name="Group 6"/>
          <p:cNvGrpSpPr/>
          <p:nvPr/>
        </p:nvGrpSpPr>
        <p:grpSpPr>
          <a:xfrm>
            <a:off x="0" y="3332285"/>
            <a:ext cx="9144000" cy="853507"/>
            <a:chOff x="0" y="3357493"/>
            <a:chExt cx="9144000" cy="853507"/>
          </a:xfrm>
        </p:grpSpPr>
        <p:sp>
          <p:nvSpPr>
            <p:cNvPr id="4" name="Title 1"/>
            <p:cNvSpPr txBox="1">
              <a:spLocks/>
            </p:cNvSpPr>
            <p:nvPr/>
          </p:nvSpPr>
          <p:spPr bwMode="auto">
            <a:xfrm>
              <a:off x="0" y="3357493"/>
              <a:ext cx="9144000" cy="281353"/>
            </a:xfrm>
            <a:prstGeom prst="rect">
              <a:avLst/>
            </a:prstGeom>
            <a:solidFill>
              <a:srgbClr val="FF0000"/>
            </a:solidFill>
            <a:ln>
              <a:noFill/>
            </a:ln>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sp>
          <p:nvSpPr>
            <p:cNvPr id="5" name="Title 1"/>
            <p:cNvSpPr txBox="1">
              <a:spLocks/>
            </p:cNvSpPr>
            <p:nvPr/>
          </p:nvSpPr>
          <p:spPr bwMode="auto">
            <a:xfrm>
              <a:off x="0" y="3638846"/>
              <a:ext cx="9144000" cy="30656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sp>
          <p:nvSpPr>
            <p:cNvPr id="6" name="Title 1"/>
            <p:cNvSpPr txBox="1">
              <a:spLocks/>
            </p:cNvSpPr>
            <p:nvPr/>
          </p:nvSpPr>
          <p:spPr bwMode="auto">
            <a:xfrm>
              <a:off x="0" y="3920199"/>
              <a:ext cx="9144000" cy="290801"/>
            </a:xfrm>
            <a:prstGeom prst="rect">
              <a:avLst/>
            </a:prstGeom>
            <a:solidFill>
              <a:srgbClr val="139E4A"/>
            </a:solidFill>
            <a:ln>
              <a:noFill/>
            </a:ln>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gr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5529" b="29086"/>
          <a:stretch/>
        </p:blipFill>
        <p:spPr>
          <a:xfrm>
            <a:off x="0" y="0"/>
            <a:ext cx="9144000" cy="337624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872" y="3430158"/>
            <a:ext cx="2222256" cy="689191"/>
          </a:xfrm>
          <a:prstGeom prst="rect">
            <a:avLst/>
          </a:prstGeom>
        </p:spPr>
      </p:pic>
      <p:sp>
        <p:nvSpPr>
          <p:cNvPr id="12" name="TextBox 11"/>
          <p:cNvSpPr txBox="1"/>
          <p:nvPr/>
        </p:nvSpPr>
        <p:spPr>
          <a:xfrm>
            <a:off x="518746" y="4273062"/>
            <a:ext cx="8247185" cy="2185214"/>
          </a:xfrm>
          <a:prstGeom prst="rect">
            <a:avLst/>
          </a:prstGeom>
          <a:noFill/>
        </p:spPr>
        <p:txBody>
          <a:bodyPr wrap="square" rtlCol="0">
            <a:spAutoFit/>
          </a:bodyPr>
          <a:lstStyle/>
          <a:p>
            <a:pPr algn="ctr"/>
            <a:r>
              <a:rPr lang="en-US" sz="2800" b="1" dirty="0" smtClean="0">
                <a:latin typeface="Goudy Old Style" panose="02020502050305020303" pitchFamily="18" charset="0"/>
              </a:rPr>
              <a:t>FINANCIAL REPORTS</a:t>
            </a:r>
            <a:endParaRPr lang="en-US" b="1" dirty="0">
              <a:latin typeface="Goudy Old Style" panose="02020502050305020303" pitchFamily="18" charset="0"/>
            </a:endParaRPr>
          </a:p>
          <a:p>
            <a:pPr algn="ctr"/>
            <a:r>
              <a:rPr lang="en-US" b="1" dirty="0" smtClean="0">
                <a:latin typeface="Goudy Old Style" panose="02020502050305020303" pitchFamily="18" charset="0"/>
              </a:rPr>
              <a:t>January 31, 2022</a:t>
            </a:r>
          </a:p>
          <a:p>
            <a:pPr algn="ctr"/>
            <a:endParaRPr lang="en-US" b="1" dirty="0">
              <a:latin typeface="Goudy Old Style" panose="02020502050305020303" pitchFamily="18" charset="0"/>
            </a:endParaRPr>
          </a:p>
          <a:p>
            <a:pPr algn="ctr"/>
            <a:r>
              <a:rPr lang="en-US" sz="2000" b="1" dirty="0" smtClean="0">
                <a:latin typeface="Goudy Old Style" panose="02020502050305020303" pitchFamily="18" charset="0"/>
              </a:rPr>
              <a:t>New Haven Board of Education</a:t>
            </a:r>
          </a:p>
          <a:p>
            <a:pPr algn="ctr"/>
            <a:r>
              <a:rPr lang="en-US" sz="2000" b="1" dirty="0" smtClean="0">
                <a:latin typeface="Goudy Old Style" panose="02020502050305020303" pitchFamily="18" charset="0"/>
              </a:rPr>
              <a:t>Finance &amp; Operations Committee Meeting</a:t>
            </a:r>
          </a:p>
          <a:p>
            <a:pPr algn="ctr"/>
            <a:endParaRPr lang="en-US" sz="1400" b="1" dirty="0">
              <a:latin typeface="Goudy Old Style" panose="02020502050305020303" pitchFamily="18" charset="0"/>
            </a:endParaRPr>
          </a:p>
          <a:p>
            <a:pPr algn="ctr"/>
            <a:r>
              <a:rPr lang="en-US" b="1" i="1" dirty="0" smtClean="0">
                <a:latin typeface="Goudy Old Style" panose="02020502050305020303" pitchFamily="18" charset="0"/>
              </a:rPr>
              <a:t>February 22, 2022</a:t>
            </a:r>
          </a:p>
        </p:txBody>
      </p:sp>
    </p:spTree>
    <p:extLst>
      <p:ext uri="{BB962C8B-B14F-4D97-AF65-F5344CB8AC3E}">
        <p14:creationId xmlns:p14="http://schemas.microsoft.com/office/powerpoint/2010/main" val="36408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204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10</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841058147"/>
              </p:ext>
            </p:extLst>
          </p:nvPr>
        </p:nvGraphicFramePr>
        <p:xfrm>
          <a:off x="219076" y="832129"/>
          <a:ext cx="8385328" cy="5524220"/>
        </p:xfrm>
        <a:graphic>
          <a:graphicData uri="http://schemas.openxmlformats.org/presentationml/2006/ole">
            <mc:AlternateContent xmlns:mc="http://schemas.openxmlformats.org/markup-compatibility/2006">
              <mc:Choice xmlns:v="urn:schemas-microsoft-com:vml" Requires="v">
                <p:oleObj spid="_x0000_s6152" name="Worksheet" r:id="rId4" imgW="9439157" imgH="5867375" progId="Excel.Sheet.12">
                  <p:embed/>
                </p:oleObj>
              </mc:Choice>
              <mc:Fallback>
                <p:oleObj name="Worksheet" r:id="rId4" imgW="9439157" imgH="5867375" progId="Excel.Sheet.12">
                  <p:embed/>
                  <p:pic>
                    <p:nvPicPr>
                      <p:cNvPr id="0" name=""/>
                      <p:cNvPicPr/>
                      <p:nvPr/>
                    </p:nvPicPr>
                    <p:blipFill>
                      <a:blip r:embed="rId5"/>
                      <a:stretch>
                        <a:fillRect/>
                      </a:stretch>
                    </p:blipFill>
                    <p:spPr>
                      <a:xfrm>
                        <a:off x="219076" y="832129"/>
                        <a:ext cx="8385328" cy="5524220"/>
                      </a:xfrm>
                      <a:prstGeom prst="rect">
                        <a:avLst/>
                      </a:prstGeom>
                    </p:spPr>
                  </p:pic>
                </p:oleObj>
              </mc:Fallback>
            </mc:AlternateContent>
          </a:graphicData>
        </a:graphic>
      </p:graphicFrame>
    </p:spTree>
    <p:extLst>
      <p:ext uri="{BB962C8B-B14F-4D97-AF65-F5344CB8AC3E}">
        <p14:creationId xmlns:p14="http://schemas.microsoft.com/office/powerpoint/2010/main" val="271222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smtClean="0">
                <a:solidFill>
                  <a:schemeClr val="bg1"/>
                </a:solidFill>
                <a:latin typeface="Times New Roman" pitchFamily="18" charset="0"/>
                <a:cs typeface="Times New Roman" pitchFamily="18" charset="0"/>
              </a:rPr>
              <a:t>Changes from the previous forecast report</a:t>
            </a:r>
            <a:endParaRPr lang="en-US" altLang="en-US" dirty="0">
              <a:solidFill>
                <a:schemeClr val="bg1"/>
              </a:solidFill>
              <a:latin typeface="Times New Roman" pitchFamily="18" charset="0"/>
              <a:cs typeface="Times New Roman" pitchFamily="18" charset="0"/>
            </a:endParaRP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11</a:t>
            </a:fld>
            <a:endParaRPr lang="en-US" dirty="0"/>
          </a:p>
        </p:txBody>
      </p:sp>
      <p:sp>
        <p:nvSpPr>
          <p:cNvPr id="6" name="TextBox 5"/>
          <p:cNvSpPr txBox="1"/>
          <p:nvPr/>
        </p:nvSpPr>
        <p:spPr>
          <a:xfrm>
            <a:off x="341745" y="989215"/>
            <a:ext cx="8545080" cy="5632311"/>
          </a:xfrm>
          <a:prstGeom prst="rect">
            <a:avLst/>
          </a:prstGeom>
          <a:noFill/>
        </p:spPr>
        <p:txBody>
          <a:bodyPr wrap="square" rtlCol="0">
            <a:spAutoFit/>
          </a:bodyPr>
          <a:lstStyle/>
          <a:p>
            <a:endParaRPr lang="en-US" b="1" dirty="0" smtClean="0"/>
          </a:p>
          <a:p>
            <a:endParaRPr lang="en-US" b="1" dirty="0"/>
          </a:p>
          <a:p>
            <a:r>
              <a:rPr lang="en-US" b="1" dirty="0" smtClean="0"/>
              <a:t>Salaries</a:t>
            </a:r>
          </a:p>
          <a:p>
            <a:pPr marL="342900" indent="-342900">
              <a:buAutoNum type="arabicPeriod"/>
            </a:pPr>
            <a:r>
              <a:rPr lang="en-US" dirty="0" smtClean="0"/>
              <a:t>Based on current spending will need additional funds in the overtime budget for custodians and security due to staff shortages. We are continuing to dig deeper into these accounts to determine actual cost drivers</a:t>
            </a:r>
          </a:p>
          <a:p>
            <a:pPr marL="342900" indent="-342900">
              <a:buAutoNum type="arabicPeriod"/>
            </a:pPr>
            <a:r>
              <a:rPr lang="en-US" dirty="0" smtClean="0"/>
              <a:t>Due to resignations and other factors such as hiring at lower salary we are able to save a few $$</a:t>
            </a:r>
          </a:p>
          <a:p>
            <a:endParaRPr lang="en-US" dirty="0" smtClean="0">
              <a:solidFill>
                <a:srgbClr val="FF0000"/>
              </a:solidFill>
            </a:endParaRPr>
          </a:p>
          <a:p>
            <a:r>
              <a:rPr lang="en-US" b="1" dirty="0" smtClean="0"/>
              <a:t>Non Personnel</a:t>
            </a:r>
          </a:p>
          <a:p>
            <a:pPr marL="342900" indent="-342900">
              <a:buAutoNum type="arabicPeriod"/>
            </a:pPr>
            <a:r>
              <a:rPr lang="en-US" dirty="0" smtClean="0"/>
              <a:t>The State issued the revenue report in January confirming the amount we would receive in Excess Cost, we were anticipating receiving the same amount as FY 21 of $4.4M. However, we will only receive $3.6M, a reduction of $644K.</a:t>
            </a:r>
          </a:p>
          <a:p>
            <a:pPr marL="342900" indent="-342900">
              <a:buAutoNum type="arabicPeriod"/>
            </a:pPr>
            <a:r>
              <a:rPr lang="en-US" dirty="0" smtClean="0"/>
              <a:t>Following the current trend we are anticipating an </a:t>
            </a:r>
            <a:r>
              <a:rPr lang="en-US" dirty="0"/>
              <a:t>i</a:t>
            </a:r>
            <a:r>
              <a:rPr lang="en-US" dirty="0" smtClean="0"/>
              <a:t>ncrease in Utilities(Gas) of $300K</a:t>
            </a:r>
          </a:p>
          <a:p>
            <a:pPr marL="342900" indent="-342900">
              <a:buAutoNum type="arabicPeriod"/>
            </a:pPr>
            <a:r>
              <a:rPr lang="en-US" dirty="0" smtClean="0"/>
              <a:t>Purchase order for the Solar panels was not included in previous projection $268K</a:t>
            </a:r>
          </a:p>
          <a:p>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a:p>
            <a:endParaRPr lang="en-US" dirty="0"/>
          </a:p>
        </p:txBody>
      </p:sp>
    </p:spTree>
    <p:extLst>
      <p:ext uri="{BB962C8B-B14F-4D97-AF65-F5344CB8AC3E}">
        <p14:creationId xmlns:p14="http://schemas.microsoft.com/office/powerpoint/2010/main" val="3023300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smtClean="0">
                <a:solidFill>
                  <a:schemeClr val="bg1"/>
                </a:solidFill>
                <a:latin typeface="Times New Roman" pitchFamily="18" charset="0"/>
                <a:cs typeface="Times New Roman" pitchFamily="18" charset="0"/>
              </a:rPr>
              <a:t>Mitigation Efforts		</a:t>
            </a:r>
            <a:endParaRPr lang="en-US" altLang="en-US" dirty="0">
              <a:solidFill>
                <a:schemeClr val="bg1"/>
              </a:solidFill>
              <a:latin typeface="Times New Roman" pitchFamily="18" charset="0"/>
              <a:cs typeface="Times New Roman" pitchFamily="18" charset="0"/>
            </a:endParaRP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12</a:t>
            </a:fld>
            <a:endParaRPr lang="en-US" dirty="0"/>
          </a:p>
        </p:txBody>
      </p:sp>
      <p:sp>
        <p:nvSpPr>
          <p:cNvPr id="6" name="TextBox 5"/>
          <p:cNvSpPr txBox="1"/>
          <p:nvPr/>
        </p:nvSpPr>
        <p:spPr>
          <a:xfrm>
            <a:off x="341745" y="989215"/>
            <a:ext cx="8545080" cy="5632311"/>
          </a:xfrm>
          <a:prstGeom prst="rect">
            <a:avLst/>
          </a:prstGeom>
          <a:noFill/>
        </p:spPr>
        <p:txBody>
          <a:bodyPr wrap="square" rtlCol="0">
            <a:spAutoFit/>
          </a:bodyPr>
          <a:lstStyle/>
          <a:p>
            <a:endParaRPr lang="en-US" b="1" dirty="0" smtClean="0"/>
          </a:p>
          <a:p>
            <a:pPr marL="285750" indent="-285750">
              <a:buFont typeface="Arial" panose="020B0604020202020204" pitchFamily="34" charset="0"/>
              <a:buChar char="•"/>
            </a:pPr>
            <a:r>
              <a:rPr lang="en-US" b="1" dirty="0" smtClean="0"/>
              <a:t>We are continuing to review all purchase orders and agreements to determine if absolutely necessary or can be deferred</a:t>
            </a:r>
          </a:p>
          <a:p>
            <a:pPr marL="285750" indent="-285750">
              <a:buFont typeface="Arial" panose="020B0604020202020204" pitchFamily="34" charset="0"/>
              <a:buChar char="•"/>
            </a:pPr>
            <a:r>
              <a:rPr lang="en-US" b="1" dirty="0" smtClean="0"/>
              <a:t>We are reviewing all open purchase orders and if pending over the 60 day limit we are some cases cancelling the orders</a:t>
            </a:r>
          </a:p>
          <a:p>
            <a:pPr marL="285750" indent="-285750">
              <a:buFont typeface="Arial" panose="020B0604020202020204" pitchFamily="34" charset="0"/>
              <a:buChar char="•"/>
            </a:pPr>
            <a:r>
              <a:rPr lang="en-US" b="1" dirty="0" smtClean="0"/>
              <a:t>We are reviewing grants to see if unspent funds can be reprogrammed </a:t>
            </a:r>
          </a:p>
          <a:p>
            <a:pPr marL="285750" indent="-285750">
              <a:buFont typeface="Arial" panose="020B0604020202020204" pitchFamily="34" charset="0"/>
              <a:buChar char="•"/>
            </a:pPr>
            <a:r>
              <a:rPr lang="en-US" b="1" dirty="0" smtClean="0"/>
              <a:t>We are reviewing request to hire ensuring that the new hire is not coming in at a higher salary </a:t>
            </a:r>
          </a:p>
          <a:p>
            <a:pPr marL="285750" indent="-285750">
              <a:buFont typeface="Arial" panose="020B0604020202020204" pitchFamily="34" charset="0"/>
              <a:buChar char="•"/>
            </a:pPr>
            <a:r>
              <a:rPr lang="en-US" b="1" dirty="0" smtClean="0"/>
              <a:t>We are requesting that all new grant applications that allow Indirect Costs to be included in the application</a:t>
            </a:r>
          </a:p>
          <a:p>
            <a:pPr marL="285750" indent="-285750">
              <a:buFont typeface="Arial" panose="020B0604020202020204" pitchFamily="34" charset="0"/>
              <a:buChar char="•"/>
            </a:pPr>
            <a:r>
              <a:rPr lang="en-US" b="1" dirty="0" smtClean="0"/>
              <a:t>While we cannot make changes for this year we will be looking at Tuition Costs for future years</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a:p>
          <a:p>
            <a:endParaRPr lang="en-US" dirty="0" smtClean="0"/>
          </a:p>
          <a:p>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a:p>
            <a:endParaRPr lang="en-US" dirty="0"/>
          </a:p>
        </p:txBody>
      </p:sp>
    </p:spTree>
    <p:extLst>
      <p:ext uri="{BB962C8B-B14F-4D97-AF65-F5344CB8AC3E}">
        <p14:creationId xmlns:p14="http://schemas.microsoft.com/office/powerpoint/2010/main" val="306102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EC49E4-490B-3448-ABB7-1E001E8E0F8E}" type="slidenum">
              <a:rPr lang="en-US" smtClean="0"/>
              <a:t>13</a:t>
            </a:fld>
            <a:endParaRPr lang="en-US" dirty="0"/>
          </a:p>
        </p:txBody>
      </p:sp>
      <p:sp>
        <p:nvSpPr>
          <p:cNvPr id="3"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82615" y="2369623"/>
            <a:ext cx="5820508" cy="1077218"/>
          </a:xfrm>
          <a:prstGeom prst="rect">
            <a:avLst/>
          </a:prstGeom>
        </p:spPr>
        <p:txBody>
          <a:bodyPr wrap="square">
            <a:spAutoFit/>
          </a:bodyPr>
          <a:lstStyle/>
          <a:p>
            <a:pPr algn="ctr">
              <a:defRPr/>
            </a:pPr>
            <a:r>
              <a:rPr lang="en-US" sz="3200" b="1" dirty="0">
                <a:latin typeface="Times New Roman" panose="02020603050405020304" pitchFamily="18" charset="0"/>
                <a:cs typeface="Times New Roman" panose="02020603050405020304" pitchFamily="18" charset="0"/>
              </a:rPr>
              <a:t>Financial Report – </a:t>
            </a:r>
            <a:r>
              <a:rPr lang="en-US" sz="3200" b="1" dirty="0" smtClean="0">
                <a:latin typeface="Times New Roman" panose="02020603050405020304" pitchFamily="18" charset="0"/>
                <a:cs typeface="Times New Roman" panose="02020603050405020304" pitchFamily="18" charset="0"/>
              </a:rPr>
              <a:t>Grants</a:t>
            </a:r>
          </a:p>
          <a:p>
            <a:pPr algn="ctr">
              <a:defRPr/>
            </a:pPr>
            <a:r>
              <a:rPr lang="en-US" sz="3200" b="1" dirty="0" smtClean="0">
                <a:latin typeface="Times New Roman" panose="02020603050405020304" pitchFamily="18" charset="0"/>
                <a:cs typeface="Times New Roman" panose="02020603050405020304" pitchFamily="18" charset="0"/>
              </a:rPr>
              <a:t>January 31, 2022</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83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EC49E4-490B-3448-ABB7-1E001E8E0F8E}" type="slidenum">
              <a:rPr lang="en-US" smtClean="0"/>
              <a:t>14</a:t>
            </a:fld>
            <a:endParaRPr lang="en-US" dirty="0"/>
          </a:p>
        </p:txBody>
      </p:sp>
      <p:sp>
        <p:nvSpPr>
          <p:cNvPr id="3"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19076" y="818268"/>
            <a:ext cx="8667749" cy="923330"/>
          </a:xfrm>
          <a:prstGeom prst="rect">
            <a:avLst/>
          </a:prstGeom>
          <a:noFill/>
        </p:spPr>
        <p:txBody>
          <a:bodyPr wrap="square" rtlCol="0">
            <a:spAutoFit/>
          </a:bodyPr>
          <a:lstStyle/>
          <a:p>
            <a:pPr algn="ctr" fontAlgn="b"/>
            <a:r>
              <a:rPr lang="en-US" b="1" dirty="0">
                <a:latin typeface="Calibri" panose="020F0502020204030204" pitchFamily="34" charset="0"/>
              </a:rPr>
              <a:t>Fiscal Year 2021-2022</a:t>
            </a:r>
            <a:br>
              <a:rPr lang="en-US" b="1" dirty="0">
                <a:latin typeface="Calibri" panose="020F0502020204030204" pitchFamily="34" charset="0"/>
              </a:rPr>
            </a:br>
            <a:r>
              <a:rPr lang="en-US" b="1" dirty="0">
                <a:latin typeface="Calibri" panose="020F0502020204030204" pitchFamily="34" charset="0"/>
              </a:rPr>
              <a:t>Special Funds </a:t>
            </a:r>
            <a:br>
              <a:rPr lang="en-US" b="1" dirty="0">
                <a:latin typeface="Calibri" panose="020F0502020204030204" pitchFamily="34" charset="0"/>
              </a:rPr>
            </a:br>
            <a:r>
              <a:rPr lang="en-US" b="1" dirty="0">
                <a:latin typeface="Calibri" panose="020F0502020204030204" pitchFamily="34" charset="0"/>
              </a:rPr>
              <a:t>Monthly Financial Report (Unaudited) as of </a:t>
            </a:r>
            <a:r>
              <a:rPr lang="en-US" b="1" dirty="0" smtClean="0">
                <a:latin typeface="Calibri" panose="020F0502020204030204" pitchFamily="34" charset="0"/>
              </a:rPr>
              <a:t>January </a:t>
            </a:r>
            <a:r>
              <a:rPr lang="en-US" b="1" dirty="0">
                <a:latin typeface="Calibri" panose="020F0502020204030204" pitchFamily="34" charset="0"/>
              </a:rPr>
              <a:t>31, </a:t>
            </a:r>
            <a:r>
              <a:rPr lang="en-US" b="1" dirty="0" smtClean="0">
                <a:latin typeface="Calibri" panose="020F0502020204030204" pitchFamily="34" charset="0"/>
              </a:rPr>
              <a:t>2022</a:t>
            </a:r>
            <a:endParaRPr lang="en-US"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218572675"/>
              </p:ext>
            </p:extLst>
          </p:nvPr>
        </p:nvGraphicFramePr>
        <p:xfrm>
          <a:off x="219076" y="1741598"/>
          <a:ext cx="8667748" cy="4614752"/>
        </p:xfrm>
        <a:graphic>
          <a:graphicData uri="http://schemas.openxmlformats.org/drawingml/2006/table">
            <a:tbl>
              <a:tblPr/>
              <a:tblGrid>
                <a:gridCol w="3489823">
                  <a:extLst>
                    <a:ext uri="{9D8B030D-6E8A-4147-A177-3AD203B41FA5}">
                      <a16:colId xmlns:a16="http://schemas.microsoft.com/office/drawing/2014/main" val="1692727818"/>
                    </a:ext>
                  </a:extLst>
                </a:gridCol>
                <a:gridCol w="1282308">
                  <a:extLst>
                    <a:ext uri="{9D8B030D-6E8A-4147-A177-3AD203B41FA5}">
                      <a16:colId xmlns:a16="http://schemas.microsoft.com/office/drawing/2014/main" val="2390691483"/>
                    </a:ext>
                  </a:extLst>
                </a:gridCol>
                <a:gridCol w="1298539">
                  <a:extLst>
                    <a:ext uri="{9D8B030D-6E8A-4147-A177-3AD203B41FA5}">
                      <a16:colId xmlns:a16="http://schemas.microsoft.com/office/drawing/2014/main" val="2931029018"/>
                    </a:ext>
                  </a:extLst>
                </a:gridCol>
                <a:gridCol w="1298539">
                  <a:extLst>
                    <a:ext uri="{9D8B030D-6E8A-4147-A177-3AD203B41FA5}">
                      <a16:colId xmlns:a16="http://schemas.microsoft.com/office/drawing/2014/main" val="2525141572"/>
                    </a:ext>
                  </a:extLst>
                </a:gridCol>
                <a:gridCol w="1298539">
                  <a:extLst>
                    <a:ext uri="{9D8B030D-6E8A-4147-A177-3AD203B41FA5}">
                      <a16:colId xmlns:a16="http://schemas.microsoft.com/office/drawing/2014/main" val="2408781902"/>
                    </a:ext>
                  </a:extLst>
                </a:gridCol>
              </a:tblGrid>
              <a:tr h="271456">
                <a:tc>
                  <a:txBody>
                    <a:bodyPr/>
                    <a:lstStyle/>
                    <a:p>
                      <a:pPr algn="l" fontAlgn="b"/>
                      <a:endParaRPr lang="en-US" sz="1100" b="0" i="0" u="none" strike="noStrike" dirty="0">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495064138"/>
                  </a:ext>
                </a:extLst>
              </a:tr>
              <a:tr h="271456">
                <a:tc>
                  <a:txBody>
                    <a:bodyPr/>
                    <a:lstStyle/>
                    <a:p>
                      <a:pPr algn="l" fontAlgn="b"/>
                      <a:endParaRPr lang="en-US" sz="1100" b="0" i="0" u="none" strike="noStrike" dirty="0">
                        <a:effectLst/>
                        <a:latin typeface="Calibri" panose="020F0502020204030204" pitchFamily="34" charset="0"/>
                      </a:endParaRPr>
                    </a:p>
                  </a:txBody>
                  <a:tcPr marL="7620" marR="7620" marT="7620" marB="0" anchor="b">
                    <a:lnL>
                      <a:noFill/>
                    </a:lnL>
                    <a:lnR>
                      <a:noFill/>
                    </a:lnR>
                    <a:lnT>
                      <a:noFill/>
                    </a:lnT>
                    <a:lnB>
                      <a:noFill/>
                    </a:lnB>
                  </a:tcPr>
                </a:tc>
                <a:tc>
                  <a:txBody>
                    <a:bodyPr/>
                    <a:lstStyle/>
                    <a:p>
                      <a:pPr algn="r" fontAlgn="b"/>
                      <a:r>
                        <a:rPr lang="en-US" sz="1100" b="1" i="0" u="none" strike="noStrike" dirty="0">
                          <a:effectLst/>
                          <a:latin typeface="Calibri" panose="020F0502020204030204" pitchFamily="34" charset="0"/>
                        </a:rPr>
                        <a:t>Budget</a:t>
                      </a:r>
                    </a:p>
                  </a:txBody>
                  <a:tcPr marL="7620" marR="7620" marT="7620" marB="0" anchor="b">
                    <a:lnL>
                      <a:noFill/>
                    </a:lnL>
                    <a:lnR>
                      <a:noFill/>
                    </a:lnR>
                    <a:lnT>
                      <a:noFill/>
                    </a:lnT>
                    <a:lnB>
                      <a:noFill/>
                    </a:lnB>
                  </a:tcPr>
                </a:tc>
                <a:tc>
                  <a:txBody>
                    <a:bodyPr/>
                    <a:lstStyle/>
                    <a:p>
                      <a:pPr algn="r" fontAlgn="b"/>
                      <a:r>
                        <a:rPr lang="en-US" sz="1100" b="1" i="0" u="none" strike="noStrike" dirty="0">
                          <a:effectLst/>
                          <a:latin typeface="Calibri" panose="020F0502020204030204" pitchFamily="34" charset="0"/>
                        </a:rPr>
                        <a:t>YTD Actuals</a:t>
                      </a:r>
                    </a:p>
                  </a:txBody>
                  <a:tcPr marL="7620" marR="7620" marT="7620" marB="0" anchor="b">
                    <a:lnL>
                      <a:noFill/>
                    </a:lnL>
                    <a:lnR>
                      <a:noFill/>
                    </a:lnR>
                    <a:lnT>
                      <a:noFill/>
                    </a:lnT>
                    <a:lnB>
                      <a:noFill/>
                    </a:lnB>
                  </a:tcPr>
                </a:tc>
                <a:tc>
                  <a:txBody>
                    <a:bodyPr/>
                    <a:lstStyle/>
                    <a:p>
                      <a:pPr algn="r" fontAlgn="b"/>
                      <a:r>
                        <a:rPr lang="en-US" sz="1100" b="1" i="0" u="none" strike="noStrike" dirty="0">
                          <a:effectLst/>
                          <a:latin typeface="Calibri" panose="020F0502020204030204" pitchFamily="34" charset="0"/>
                        </a:rPr>
                        <a:t>Encumbered</a:t>
                      </a:r>
                    </a:p>
                  </a:txBody>
                  <a:tcPr marL="7620" marR="7620" marT="7620" marB="0" anchor="b">
                    <a:lnL>
                      <a:noFill/>
                    </a:lnL>
                    <a:lnR>
                      <a:noFill/>
                    </a:lnR>
                    <a:lnT>
                      <a:noFill/>
                    </a:lnT>
                    <a:lnB>
                      <a:noFill/>
                    </a:lnB>
                  </a:tcPr>
                </a:tc>
                <a:tc>
                  <a:txBody>
                    <a:bodyPr/>
                    <a:lstStyle/>
                    <a:p>
                      <a:pPr algn="r" fontAlgn="b"/>
                      <a:r>
                        <a:rPr lang="en-US" sz="1100" b="1" i="0" u="none" strike="noStrike" dirty="0">
                          <a:effectLst/>
                          <a:latin typeface="Calibri" panose="020F0502020204030204" pitchFamily="34" charset="0"/>
                        </a:rPr>
                        <a:t>Available</a:t>
                      </a:r>
                    </a:p>
                  </a:txBody>
                  <a:tcPr marL="7620" marR="7620" marT="7620" marB="0" anchor="b">
                    <a:lnL>
                      <a:noFill/>
                    </a:lnL>
                    <a:lnR>
                      <a:noFill/>
                    </a:lnR>
                    <a:lnT>
                      <a:noFill/>
                    </a:lnT>
                    <a:lnB>
                      <a:noFill/>
                    </a:lnB>
                  </a:tcPr>
                </a:tc>
                <a:extLst>
                  <a:ext uri="{0D108BD9-81ED-4DB2-BD59-A6C34878D82A}">
                    <a16:rowId xmlns:a16="http://schemas.microsoft.com/office/drawing/2014/main" val="3325256350"/>
                  </a:ext>
                </a:extLst>
              </a:tr>
              <a:tr h="271456">
                <a:tc>
                  <a:txBody>
                    <a:bodyPr/>
                    <a:lstStyle/>
                    <a:p>
                      <a:pPr algn="l" fontAlgn="b"/>
                      <a:endParaRPr lang="en-US" sz="1100" b="0" i="0" u="none" strike="noStrike" dirty="0">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816415202"/>
                  </a:ext>
                </a:extLst>
              </a:tr>
              <a:tr h="271456">
                <a:tc>
                  <a:txBody>
                    <a:bodyPr/>
                    <a:lstStyle/>
                    <a:p>
                      <a:pPr algn="l" fontAlgn="t"/>
                      <a:r>
                        <a:rPr lang="en-US" sz="1100" b="0" i="0" u="none" strike="noStrike" dirty="0">
                          <a:solidFill>
                            <a:srgbClr val="000000"/>
                          </a:solidFill>
                          <a:effectLst/>
                          <a:latin typeface="Calibri" panose="020F0502020204030204" pitchFamily="34" charset="0"/>
                        </a:rPr>
                        <a:t>Full Time Salaries</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43,894,803</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16,970,214.00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13,667.00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26,910,922</a:t>
                      </a:r>
                    </a:p>
                  </a:txBody>
                  <a:tcPr marL="7620" marR="7620" marT="7620" marB="0">
                    <a:lnL>
                      <a:noFill/>
                    </a:lnL>
                    <a:lnR>
                      <a:noFill/>
                    </a:lnR>
                    <a:lnT>
                      <a:noFill/>
                    </a:lnT>
                    <a:lnB>
                      <a:noFill/>
                    </a:lnB>
                  </a:tcPr>
                </a:tc>
                <a:extLst>
                  <a:ext uri="{0D108BD9-81ED-4DB2-BD59-A6C34878D82A}">
                    <a16:rowId xmlns:a16="http://schemas.microsoft.com/office/drawing/2014/main" val="402885423"/>
                  </a:ext>
                </a:extLst>
              </a:tr>
              <a:tr h="271456">
                <a:tc>
                  <a:txBody>
                    <a:bodyPr/>
                    <a:lstStyle/>
                    <a:p>
                      <a:pPr algn="l" fontAlgn="t"/>
                      <a:r>
                        <a:rPr lang="en-US" sz="1100" b="0" i="0" u="none" strike="noStrike" dirty="0">
                          <a:solidFill>
                            <a:srgbClr val="000000"/>
                          </a:solidFill>
                          <a:effectLst/>
                          <a:latin typeface="Calibri" panose="020F0502020204030204" pitchFamily="34" charset="0"/>
                        </a:rPr>
                        <a:t>Employee Benefits</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12,695,186</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3,102,846.00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0.00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9,592,340</a:t>
                      </a:r>
                    </a:p>
                  </a:txBody>
                  <a:tcPr marL="7620" marR="7620" marT="7620" marB="0">
                    <a:lnL>
                      <a:noFill/>
                    </a:lnL>
                    <a:lnR>
                      <a:noFill/>
                    </a:lnR>
                    <a:lnT>
                      <a:noFill/>
                    </a:lnT>
                    <a:lnB>
                      <a:noFill/>
                    </a:lnB>
                  </a:tcPr>
                </a:tc>
                <a:extLst>
                  <a:ext uri="{0D108BD9-81ED-4DB2-BD59-A6C34878D82A}">
                    <a16:rowId xmlns:a16="http://schemas.microsoft.com/office/drawing/2014/main" val="3803663233"/>
                  </a:ext>
                </a:extLst>
              </a:tr>
              <a:tr h="271456">
                <a:tc>
                  <a:txBody>
                    <a:bodyPr/>
                    <a:lstStyle/>
                    <a:p>
                      <a:pPr algn="l" fontAlgn="t"/>
                      <a:r>
                        <a:rPr lang="en-US" sz="1100" b="0" i="0" u="none" strike="noStrike" dirty="0">
                          <a:solidFill>
                            <a:srgbClr val="000000"/>
                          </a:solidFill>
                          <a:effectLst/>
                          <a:latin typeface="Calibri" panose="020F0502020204030204" pitchFamily="34" charset="0"/>
                        </a:rPr>
                        <a:t>Part Time Personnel</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9,260,405</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3,908,108.00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22,260.00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5,330,037</a:t>
                      </a:r>
                    </a:p>
                  </a:txBody>
                  <a:tcPr marL="7620" marR="7620" marT="7620" marB="0">
                    <a:lnL>
                      <a:noFill/>
                    </a:lnL>
                    <a:lnR>
                      <a:noFill/>
                    </a:lnR>
                    <a:lnT>
                      <a:noFill/>
                    </a:lnT>
                    <a:lnB>
                      <a:noFill/>
                    </a:lnB>
                  </a:tcPr>
                </a:tc>
                <a:extLst>
                  <a:ext uri="{0D108BD9-81ED-4DB2-BD59-A6C34878D82A}">
                    <a16:rowId xmlns:a16="http://schemas.microsoft.com/office/drawing/2014/main" val="3534260459"/>
                  </a:ext>
                </a:extLst>
              </a:tr>
              <a:tr h="271456">
                <a:tc>
                  <a:txBody>
                    <a:bodyPr/>
                    <a:lstStyle/>
                    <a:p>
                      <a:pPr algn="l" fontAlgn="t"/>
                      <a:r>
                        <a:rPr lang="en-US" sz="1100" b="0" i="0" u="none" strike="noStrike" dirty="0">
                          <a:solidFill>
                            <a:srgbClr val="000000"/>
                          </a:solidFill>
                          <a:effectLst/>
                          <a:latin typeface="Calibri" panose="020F0502020204030204" pitchFamily="34" charset="0"/>
                        </a:rPr>
                        <a:t>Travel/Mileage </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135,355</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7,597.00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0.00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127,758</a:t>
                      </a:r>
                    </a:p>
                  </a:txBody>
                  <a:tcPr marL="7620" marR="7620" marT="7620" marB="0">
                    <a:lnL>
                      <a:noFill/>
                    </a:lnL>
                    <a:lnR>
                      <a:noFill/>
                    </a:lnR>
                    <a:lnT>
                      <a:noFill/>
                    </a:lnT>
                    <a:lnB>
                      <a:noFill/>
                    </a:lnB>
                  </a:tcPr>
                </a:tc>
                <a:extLst>
                  <a:ext uri="{0D108BD9-81ED-4DB2-BD59-A6C34878D82A}">
                    <a16:rowId xmlns:a16="http://schemas.microsoft.com/office/drawing/2014/main" val="194592615"/>
                  </a:ext>
                </a:extLst>
              </a:tr>
              <a:tr h="271456">
                <a:tc>
                  <a:txBody>
                    <a:bodyPr/>
                    <a:lstStyle/>
                    <a:p>
                      <a:pPr algn="l" fontAlgn="t"/>
                      <a:r>
                        <a:rPr lang="en-US" sz="1100" b="0" i="0" u="none" strike="noStrike" dirty="0">
                          <a:solidFill>
                            <a:srgbClr val="000000"/>
                          </a:solidFill>
                          <a:effectLst/>
                          <a:latin typeface="Calibri" panose="020F0502020204030204" pitchFamily="34" charset="0"/>
                        </a:rPr>
                        <a:t>Equipment/Technology</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4,563,978</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1,806,022.00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660,020.00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2,097,936</a:t>
                      </a:r>
                    </a:p>
                  </a:txBody>
                  <a:tcPr marL="7620" marR="7620" marT="7620" marB="0">
                    <a:lnL>
                      <a:noFill/>
                    </a:lnL>
                    <a:lnR>
                      <a:noFill/>
                    </a:lnR>
                    <a:lnT>
                      <a:noFill/>
                    </a:lnT>
                    <a:lnB>
                      <a:noFill/>
                    </a:lnB>
                  </a:tcPr>
                </a:tc>
                <a:extLst>
                  <a:ext uri="{0D108BD9-81ED-4DB2-BD59-A6C34878D82A}">
                    <a16:rowId xmlns:a16="http://schemas.microsoft.com/office/drawing/2014/main" val="4014911546"/>
                  </a:ext>
                </a:extLst>
              </a:tr>
              <a:tr h="271456">
                <a:tc>
                  <a:txBody>
                    <a:bodyPr/>
                    <a:lstStyle/>
                    <a:p>
                      <a:pPr algn="l" fontAlgn="t"/>
                      <a:r>
                        <a:rPr lang="en-US" sz="1100" b="0" i="0" u="none" strike="noStrike" dirty="0">
                          <a:solidFill>
                            <a:srgbClr val="000000"/>
                          </a:solidFill>
                          <a:effectLst/>
                          <a:latin typeface="Calibri" panose="020F0502020204030204" pitchFamily="34" charset="0"/>
                        </a:rPr>
                        <a:t>Materials/Supplies</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8,144,650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1,871,584.00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2,760,379.00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3,512,687</a:t>
                      </a:r>
                    </a:p>
                  </a:txBody>
                  <a:tcPr marL="7620" marR="7620" marT="7620" marB="0">
                    <a:lnL>
                      <a:noFill/>
                    </a:lnL>
                    <a:lnR>
                      <a:noFill/>
                    </a:lnR>
                    <a:lnT>
                      <a:noFill/>
                    </a:lnT>
                    <a:lnB>
                      <a:noFill/>
                    </a:lnB>
                  </a:tcPr>
                </a:tc>
                <a:extLst>
                  <a:ext uri="{0D108BD9-81ED-4DB2-BD59-A6C34878D82A}">
                    <a16:rowId xmlns:a16="http://schemas.microsoft.com/office/drawing/2014/main" val="3733620321"/>
                  </a:ext>
                </a:extLst>
              </a:tr>
              <a:tr h="271456">
                <a:tc>
                  <a:txBody>
                    <a:bodyPr/>
                    <a:lstStyle/>
                    <a:p>
                      <a:pPr algn="l" fontAlgn="t"/>
                      <a:r>
                        <a:rPr lang="en-US" sz="1100" b="0" i="0" u="none" strike="noStrike" dirty="0">
                          <a:solidFill>
                            <a:srgbClr val="000000"/>
                          </a:solidFill>
                          <a:effectLst/>
                          <a:latin typeface="Calibri" panose="020F0502020204030204" pitchFamily="34" charset="0"/>
                        </a:rPr>
                        <a:t>Purchased Property Services</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1,338,386</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106,198.00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109,001.00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1,123,187</a:t>
                      </a:r>
                    </a:p>
                  </a:txBody>
                  <a:tcPr marL="7620" marR="7620" marT="7620" marB="0">
                    <a:lnL>
                      <a:noFill/>
                    </a:lnL>
                    <a:lnR>
                      <a:noFill/>
                    </a:lnR>
                    <a:lnT>
                      <a:noFill/>
                    </a:lnT>
                    <a:lnB>
                      <a:noFill/>
                    </a:lnB>
                  </a:tcPr>
                </a:tc>
                <a:extLst>
                  <a:ext uri="{0D108BD9-81ED-4DB2-BD59-A6C34878D82A}">
                    <a16:rowId xmlns:a16="http://schemas.microsoft.com/office/drawing/2014/main" val="4017631035"/>
                  </a:ext>
                </a:extLst>
              </a:tr>
              <a:tr h="271456">
                <a:tc>
                  <a:txBody>
                    <a:bodyPr/>
                    <a:lstStyle/>
                    <a:p>
                      <a:pPr algn="l" fontAlgn="t"/>
                      <a:r>
                        <a:rPr lang="en-US" sz="1100" b="0" i="0" u="none" strike="noStrike" dirty="0">
                          <a:solidFill>
                            <a:srgbClr val="000000"/>
                          </a:solidFill>
                          <a:effectLst/>
                          <a:latin typeface="Calibri" panose="020F0502020204030204" pitchFamily="34" charset="0"/>
                        </a:rPr>
                        <a:t>Other Professional/Technical</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9,899,712</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1,364,773.00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5,900,988.00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2,633,951</a:t>
                      </a:r>
                    </a:p>
                  </a:txBody>
                  <a:tcPr marL="7620" marR="7620" marT="7620" marB="0">
                    <a:lnL>
                      <a:noFill/>
                    </a:lnL>
                    <a:lnR>
                      <a:noFill/>
                    </a:lnR>
                    <a:lnT>
                      <a:noFill/>
                    </a:lnT>
                    <a:lnB>
                      <a:noFill/>
                    </a:lnB>
                  </a:tcPr>
                </a:tc>
                <a:extLst>
                  <a:ext uri="{0D108BD9-81ED-4DB2-BD59-A6C34878D82A}">
                    <a16:rowId xmlns:a16="http://schemas.microsoft.com/office/drawing/2014/main" val="2654273470"/>
                  </a:ext>
                </a:extLst>
              </a:tr>
              <a:tr h="271456">
                <a:tc>
                  <a:txBody>
                    <a:bodyPr/>
                    <a:lstStyle/>
                    <a:p>
                      <a:pPr algn="l" fontAlgn="t"/>
                      <a:r>
                        <a:rPr lang="en-US" sz="1100" b="0" i="0" u="none" strike="noStrike" dirty="0">
                          <a:solidFill>
                            <a:srgbClr val="000000"/>
                          </a:solidFill>
                          <a:effectLst/>
                          <a:latin typeface="Calibri" panose="020F0502020204030204" pitchFamily="34" charset="0"/>
                        </a:rPr>
                        <a:t>Transportation/Field Trips</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1,786,704</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813,852.00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95,225.00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877,627</a:t>
                      </a:r>
                    </a:p>
                  </a:txBody>
                  <a:tcPr marL="7620" marR="7620" marT="7620" marB="0">
                    <a:lnL>
                      <a:noFill/>
                    </a:lnL>
                    <a:lnR>
                      <a:noFill/>
                    </a:lnR>
                    <a:lnT>
                      <a:noFill/>
                    </a:lnT>
                    <a:lnB>
                      <a:noFill/>
                    </a:lnB>
                  </a:tcPr>
                </a:tc>
                <a:extLst>
                  <a:ext uri="{0D108BD9-81ED-4DB2-BD59-A6C34878D82A}">
                    <a16:rowId xmlns:a16="http://schemas.microsoft.com/office/drawing/2014/main" val="2397395501"/>
                  </a:ext>
                </a:extLst>
              </a:tr>
              <a:tr h="271456">
                <a:tc>
                  <a:txBody>
                    <a:bodyPr/>
                    <a:lstStyle/>
                    <a:p>
                      <a:pPr algn="l" fontAlgn="t"/>
                      <a:r>
                        <a:rPr lang="en-US" sz="1100" b="0" i="0" u="none" strike="noStrike" dirty="0">
                          <a:solidFill>
                            <a:srgbClr val="000000"/>
                          </a:solidFill>
                          <a:effectLst/>
                          <a:latin typeface="Calibri" panose="020F0502020204030204" pitchFamily="34" charset="0"/>
                        </a:rPr>
                        <a:t>Other Purchased Services</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13,320,756</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4,420,690.00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4,952,776.00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3,947,290</a:t>
                      </a:r>
                    </a:p>
                  </a:txBody>
                  <a:tcPr marL="7620" marR="7620" marT="7620" marB="0">
                    <a:lnL>
                      <a:noFill/>
                    </a:lnL>
                    <a:lnR>
                      <a:noFill/>
                    </a:lnR>
                    <a:lnT>
                      <a:noFill/>
                    </a:lnT>
                    <a:lnB>
                      <a:noFill/>
                    </a:lnB>
                  </a:tcPr>
                </a:tc>
                <a:extLst>
                  <a:ext uri="{0D108BD9-81ED-4DB2-BD59-A6C34878D82A}">
                    <a16:rowId xmlns:a16="http://schemas.microsoft.com/office/drawing/2014/main" val="3047772367"/>
                  </a:ext>
                </a:extLst>
              </a:tr>
              <a:tr h="271456">
                <a:tc>
                  <a:txBody>
                    <a:bodyPr/>
                    <a:lstStyle/>
                    <a:p>
                      <a:pPr algn="l" fontAlgn="t"/>
                      <a:r>
                        <a:rPr lang="en-US" sz="1100" b="0" i="0" u="none" strike="noStrike" dirty="0">
                          <a:solidFill>
                            <a:srgbClr val="000000"/>
                          </a:solidFill>
                          <a:effectLst/>
                          <a:latin typeface="Calibri" panose="020F0502020204030204" pitchFamily="34" charset="0"/>
                        </a:rPr>
                        <a:t>Parent Activities</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67,028</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19,380.00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3,028.00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44,620</a:t>
                      </a:r>
                    </a:p>
                  </a:txBody>
                  <a:tcPr marL="7620" marR="7620" marT="7620" marB="0">
                    <a:lnL>
                      <a:noFill/>
                    </a:lnL>
                    <a:lnR>
                      <a:noFill/>
                    </a:lnR>
                    <a:lnT>
                      <a:noFill/>
                    </a:lnT>
                    <a:lnB>
                      <a:noFill/>
                    </a:lnB>
                  </a:tcPr>
                </a:tc>
                <a:extLst>
                  <a:ext uri="{0D108BD9-81ED-4DB2-BD59-A6C34878D82A}">
                    <a16:rowId xmlns:a16="http://schemas.microsoft.com/office/drawing/2014/main" val="2012312296"/>
                  </a:ext>
                </a:extLst>
              </a:tr>
              <a:tr h="271456">
                <a:tc>
                  <a:txBody>
                    <a:bodyPr/>
                    <a:lstStyle/>
                    <a:p>
                      <a:pPr algn="l" fontAlgn="t"/>
                      <a:r>
                        <a:rPr lang="en-US" sz="1100" b="0" i="0" u="none" strike="noStrike" dirty="0">
                          <a:solidFill>
                            <a:srgbClr val="000000"/>
                          </a:solidFill>
                          <a:effectLst/>
                          <a:latin typeface="Calibri" panose="020F0502020204030204" pitchFamily="34" charset="0"/>
                        </a:rPr>
                        <a:t>Fixed Costs</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2,068,382</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711,467.00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0.00</a:t>
                      </a:r>
                    </a:p>
                  </a:txBody>
                  <a:tcPr marL="7620" marR="7620" marT="7620" marB="0">
                    <a:lnL>
                      <a:noFill/>
                    </a:lnL>
                    <a:lnR>
                      <a:noFill/>
                    </a:lnR>
                    <a:lnT>
                      <a:noFill/>
                    </a:lnT>
                    <a:lnB>
                      <a:noFill/>
                    </a:lnB>
                  </a:tcPr>
                </a:tc>
                <a:tc>
                  <a:txBody>
                    <a:bodyPr/>
                    <a:lstStyle/>
                    <a:p>
                      <a:pPr algn="r" fontAlgn="t"/>
                      <a:r>
                        <a:rPr lang="en-US" sz="1100" b="0" i="0" u="none" strike="noStrike" dirty="0">
                          <a:solidFill>
                            <a:srgbClr val="000000"/>
                          </a:solidFill>
                          <a:effectLst/>
                          <a:latin typeface="Calibri" panose="020F0502020204030204" pitchFamily="34" charset="0"/>
                        </a:rPr>
                        <a:t>1,356,915</a:t>
                      </a:r>
                    </a:p>
                  </a:txBody>
                  <a:tcPr marL="7620" marR="7620" marT="7620" marB="0">
                    <a:lnL>
                      <a:noFill/>
                    </a:lnL>
                    <a:lnR>
                      <a:noFill/>
                    </a:lnR>
                    <a:lnT>
                      <a:noFill/>
                    </a:lnT>
                    <a:lnB>
                      <a:noFill/>
                    </a:lnB>
                  </a:tcPr>
                </a:tc>
                <a:extLst>
                  <a:ext uri="{0D108BD9-81ED-4DB2-BD59-A6C34878D82A}">
                    <a16:rowId xmlns:a16="http://schemas.microsoft.com/office/drawing/2014/main" val="3518139301"/>
                  </a:ext>
                </a:extLst>
              </a:tr>
              <a:tr h="271456">
                <a:tc>
                  <a:txBody>
                    <a:bodyPr/>
                    <a:lstStyle/>
                    <a:p>
                      <a:pPr algn="l" fontAlgn="t"/>
                      <a:r>
                        <a:rPr lang="en-US" sz="1100" b="0" i="0" u="none" strike="noStrike" dirty="0" smtClean="0">
                          <a:solidFill>
                            <a:srgbClr val="000000"/>
                          </a:solidFill>
                          <a:effectLst/>
                          <a:latin typeface="Calibri" panose="020F0502020204030204" pitchFamily="34" charset="0"/>
                        </a:rPr>
                        <a:t>Fees/Misc. </a:t>
                      </a:r>
                      <a:r>
                        <a:rPr lang="en-US" sz="1100" b="0" i="0" u="none" strike="noStrike" dirty="0">
                          <a:solidFill>
                            <a:srgbClr val="000000"/>
                          </a:solidFill>
                          <a:effectLst/>
                          <a:latin typeface="Calibri" panose="020F0502020204030204" pitchFamily="34" charset="0"/>
                        </a:rPr>
                        <a:t>Expenses</a:t>
                      </a:r>
                    </a:p>
                  </a:txBody>
                  <a:tcPr marL="7620" marR="7620" marT="7620" marB="0">
                    <a:lnL>
                      <a:noFill/>
                    </a:lnL>
                    <a:lnR>
                      <a:noFill/>
                    </a:lnR>
                    <a:lnT>
                      <a:noFill/>
                    </a:lnT>
                    <a:lnB>
                      <a:noFill/>
                    </a:lnB>
                  </a:tcPr>
                </a:tc>
                <a:tc>
                  <a:txBody>
                    <a:bodyPr/>
                    <a:lstStyle/>
                    <a:p>
                      <a:pPr algn="l" fontAlgn="t"/>
                      <a:endParaRPr lang="en-US" sz="1100" b="0" i="0" u="none" strike="noStrike" dirty="0">
                        <a:solidFill>
                          <a:srgbClr val="000000"/>
                        </a:solidFill>
                        <a:effectLst/>
                        <a:latin typeface="Calibri" panose="020F0502020204030204" pitchFamily="34" charset="0"/>
                      </a:endParaRPr>
                    </a:p>
                  </a:txBody>
                  <a:tcPr marL="7620" marR="7620" marT="762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1100" b="0" i="0" u="none" strike="noStrike" dirty="0">
                        <a:solidFill>
                          <a:srgbClr val="000000"/>
                        </a:solidFill>
                        <a:effectLst/>
                        <a:latin typeface="Calibri" panose="020F0502020204030204" pitchFamily="34" charset="0"/>
                      </a:endParaRPr>
                    </a:p>
                  </a:txBody>
                  <a:tcPr marL="7620" marR="7620" marT="762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1100" b="0" i="0" u="none" strike="noStrike" dirty="0">
                        <a:solidFill>
                          <a:srgbClr val="000000"/>
                        </a:solidFill>
                        <a:effectLst/>
                        <a:latin typeface="Calibri" panose="020F0502020204030204" pitchFamily="34" charset="0"/>
                      </a:endParaRPr>
                    </a:p>
                  </a:txBody>
                  <a:tcPr marL="7620" marR="7620" marT="762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0</a:t>
                      </a:r>
                    </a:p>
                  </a:txBody>
                  <a:tcPr marL="7620" marR="7620" marT="7620"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66853"/>
                  </a:ext>
                </a:extLst>
              </a:tr>
              <a:tr h="271456">
                <a:tc>
                  <a:txBody>
                    <a:bodyPr/>
                    <a:lstStyle/>
                    <a:p>
                      <a:pPr algn="l" fontAlgn="t"/>
                      <a:r>
                        <a:rPr lang="en-US" sz="1100" b="0" i="0" u="none" strike="noStrike" dirty="0">
                          <a:solidFill>
                            <a:srgbClr val="000000"/>
                          </a:solidFill>
                          <a:effectLst/>
                          <a:latin typeface="Calibri" panose="020F0502020204030204" pitchFamily="34" charset="0"/>
                        </a:rPr>
                        <a:t>Grand Total</a:t>
                      </a:r>
                    </a:p>
                  </a:txBody>
                  <a:tcPr marL="7620" marR="7620" marT="7620" marB="0">
                    <a:lnL>
                      <a:noFill/>
                    </a:lnL>
                    <a:lnR>
                      <a:noFill/>
                    </a:lnR>
                    <a:lnT>
                      <a:noFill/>
                    </a:lnT>
                    <a:lnB>
                      <a:noFill/>
                    </a:lnB>
                  </a:tcPr>
                </a:tc>
                <a:tc>
                  <a:txBody>
                    <a:bodyPr/>
                    <a:lstStyle/>
                    <a:p>
                      <a:pPr algn="r" fontAlgn="t"/>
                      <a:r>
                        <a:rPr lang="en-US" sz="1100" b="1" i="0" u="none" strike="noStrike" dirty="0">
                          <a:solidFill>
                            <a:srgbClr val="000000"/>
                          </a:solidFill>
                          <a:effectLst/>
                          <a:latin typeface="Calibri" panose="020F0502020204030204" pitchFamily="34" charset="0"/>
                        </a:rPr>
                        <a:t>107,175,345</a:t>
                      </a:r>
                    </a:p>
                  </a:txBody>
                  <a:tcPr marL="7620" marR="7620" marT="762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1" i="0" u="none" strike="noStrike" dirty="0">
                          <a:solidFill>
                            <a:srgbClr val="000000"/>
                          </a:solidFill>
                          <a:effectLst/>
                          <a:latin typeface="Calibri" panose="020F0502020204030204" pitchFamily="34" charset="0"/>
                        </a:rPr>
                        <a:t>35,102,731</a:t>
                      </a:r>
                    </a:p>
                  </a:txBody>
                  <a:tcPr marL="7620" marR="7620" marT="762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1" i="0" u="none" strike="noStrike" dirty="0">
                          <a:solidFill>
                            <a:srgbClr val="000000"/>
                          </a:solidFill>
                          <a:effectLst/>
                          <a:latin typeface="Calibri" panose="020F0502020204030204" pitchFamily="34" charset="0"/>
                        </a:rPr>
                        <a:t>14,517,344</a:t>
                      </a:r>
                    </a:p>
                  </a:txBody>
                  <a:tcPr marL="7620" marR="7620" marT="762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1" i="0" u="none" strike="noStrike" dirty="0">
                          <a:solidFill>
                            <a:srgbClr val="000000"/>
                          </a:solidFill>
                          <a:effectLst/>
                          <a:latin typeface="Calibri" panose="020F0502020204030204" pitchFamily="34" charset="0"/>
                        </a:rPr>
                        <a:t>57,555,270</a:t>
                      </a:r>
                    </a:p>
                  </a:txBody>
                  <a:tcPr marL="7620" marR="7620" marT="762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670292"/>
                  </a:ext>
                </a:extLst>
              </a:tr>
            </a:tbl>
          </a:graphicData>
        </a:graphic>
      </p:graphicFrame>
    </p:spTree>
    <p:extLst>
      <p:ext uri="{BB962C8B-B14F-4D97-AF65-F5344CB8AC3E}">
        <p14:creationId xmlns:p14="http://schemas.microsoft.com/office/powerpoint/2010/main" val="2853761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68" y="697610"/>
            <a:ext cx="7987078" cy="564784"/>
          </a:xfrm>
        </p:spPr>
        <p:txBody>
          <a:bodyPr>
            <a:normAutofit/>
          </a:bodyPr>
          <a:lstStyle/>
          <a:p>
            <a:r>
              <a:rPr lang="en-US" sz="2400" b="1" dirty="0"/>
              <a:t>2021-22 GRANT FUNDED EXPENDITURES BY CATEGORY </a:t>
            </a:r>
          </a:p>
        </p:txBody>
      </p:sp>
      <p:sp>
        <p:nvSpPr>
          <p:cNvPr id="3" name="Slide Number Placeholder 2"/>
          <p:cNvSpPr>
            <a:spLocks noGrp="1"/>
          </p:cNvSpPr>
          <p:nvPr>
            <p:ph type="sldNum" sz="quarter" idx="12"/>
          </p:nvPr>
        </p:nvSpPr>
        <p:spPr/>
        <p:txBody>
          <a:bodyPr/>
          <a:lstStyle/>
          <a:p>
            <a:fld id="{37EC49E4-490B-3448-ABB7-1E001E8E0F8E}" type="slidenum">
              <a:rPr lang="en-US" smtClean="0"/>
              <a:t>15</a:t>
            </a:fld>
            <a:endParaRPr lang="en-US" dirty="0"/>
          </a:p>
        </p:txBody>
      </p:sp>
      <p:sp>
        <p:nvSpPr>
          <p:cNvPr id="5" name="Title 1"/>
          <p:cNvSpPr txBox="1">
            <a:spLocks/>
          </p:cNvSpPr>
          <p:nvPr/>
        </p:nvSpPr>
        <p:spPr bwMode="auto">
          <a:xfrm>
            <a:off x="113568" y="175160"/>
            <a:ext cx="7043370"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2921" y="188005"/>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p:cNvGraphicFramePr>
            <a:graphicFrameLocks/>
          </p:cNvGraphicFramePr>
          <p:nvPr>
            <p:extLst>
              <p:ext uri="{D42A27DB-BD31-4B8C-83A1-F6EECF244321}">
                <p14:modId xmlns:p14="http://schemas.microsoft.com/office/powerpoint/2010/main" val="1686756992"/>
              </p:ext>
            </p:extLst>
          </p:nvPr>
        </p:nvGraphicFramePr>
        <p:xfrm>
          <a:off x="113567" y="1154544"/>
          <a:ext cx="8834803" cy="5188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895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938" y="1183358"/>
            <a:ext cx="8622567" cy="4525963"/>
          </a:xfrm>
        </p:spPr>
        <p:txBody>
          <a:bodyPr>
            <a:normAutofit fontScale="62500" lnSpcReduction="20000"/>
          </a:bodyPr>
          <a:lstStyle/>
          <a:p>
            <a:pPr marL="0" indent="0">
              <a:buNone/>
            </a:pPr>
            <a:r>
              <a:rPr lang="en-US" dirty="0" smtClean="0">
                <a:solidFill>
                  <a:srgbClr val="002060"/>
                </a:solidFill>
                <a:latin typeface="Times New Roman" panose="02020603050405020304" pitchFamily="18" charset="0"/>
                <a:cs typeface="Times New Roman" panose="02020603050405020304" pitchFamily="18" charset="0"/>
              </a:rPr>
              <a:t>	How </a:t>
            </a:r>
            <a:r>
              <a:rPr lang="en-US" dirty="0">
                <a:solidFill>
                  <a:srgbClr val="002060"/>
                </a:solidFill>
                <a:latin typeface="Times New Roman" panose="02020603050405020304" pitchFamily="18" charset="0"/>
                <a:cs typeface="Times New Roman" panose="02020603050405020304" pitchFamily="18" charset="0"/>
              </a:rPr>
              <a:t>to read the new grant revenue exhibit (letters refer to column letters on </a:t>
            </a:r>
            <a:r>
              <a:rPr lang="en-US" dirty="0" smtClean="0">
                <a:solidFill>
                  <a:srgbClr val="002060"/>
                </a:solidFill>
                <a:latin typeface="Times New Roman" panose="02020603050405020304" pitchFamily="18" charset="0"/>
                <a:cs typeface="Times New Roman" panose="02020603050405020304" pitchFamily="18" charset="0"/>
              </a:rPr>
              <a:t>	the </a:t>
            </a:r>
            <a:r>
              <a:rPr lang="en-US" dirty="0">
                <a:solidFill>
                  <a:srgbClr val="002060"/>
                </a:solidFill>
                <a:latin typeface="Times New Roman" panose="02020603050405020304" pitchFamily="18" charset="0"/>
                <a:cs typeface="Times New Roman" panose="02020603050405020304" pitchFamily="18" charset="0"/>
              </a:rPr>
              <a:t>prior page):</a:t>
            </a:r>
          </a:p>
          <a:p>
            <a:pPr marL="747713" indent="-747713"/>
            <a:r>
              <a:rPr lang="en-US" dirty="0">
                <a:latin typeface="Times New Roman" panose="02020603050405020304" pitchFamily="18" charset="0"/>
                <a:cs typeface="Times New Roman" panose="02020603050405020304" pitchFamily="18" charset="0"/>
              </a:rPr>
              <a:t>A	The total amount we were awarded for the grant in </a:t>
            </a:r>
            <a:r>
              <a:rPr lang="en-US" dirty="0" smtClean="0">
                <a:latin typeface="Times New Roman" panose="02020603050405020304" pitchFamily="18" charset="0"/>
                <a:cs typeface="Times New Roman" panose="02020603050405020304" pitchFamily="18" charset="0"/>
              </a:rPr>
              <a:t>2020-21</a:t>
            </a:r>
            <a:endParaRPr lang="en-US" dirty="0">
              <a:latin typeface="Times New Roman" panose="02020603050405020304" pitchFamily="18" charset="0"/>
              <a:cs typeface="Times New Roman" panose="02020603050405020304" pitchFamily="18" charset="0"/>
            </a:endParaRPr>
          </a:p>
          <a:p>
            <a:pPr marL="747713" indent="-747713"/>
            <a:r>
              <a:rPr lang="en-US" dirty="0">
                <a:latin typeface="Times New Roman" panose="02020603050405020304" pitchFamily="18" charset="0"/>
                <a:cs typeface="Times New Roman" panose="02020603050405020304" pitchFamily="18" charset="0"/>
              </a:rPr>
              <a:t>B	Because of Covid-19, we are permitted </a:t>
            </a:r>
            <a:r>
              <a:rPr lang="en-US" dirty="0" smtClean="0">
                <a:latin typeface="Times New Roman" panose="02020603050405020304" pitchFamily="18" charset="0"/>
                <a:cs typeface="Times New Roman" panose="02020603050405020304" pitchFamily="18" charset="0"/>
              </a:rPr>
              <a:t>to carryover </a:t>
            </a:r>
            <a:r>
              <a:rPr lang="en-US" dirty="0">
                <a:latin typeface="Times New Roman" panose="02020603050405020304" pitchFamily="18" charset="0"/>
                <a:cs typeface="Times New Roman" panose="02020603050405020304" pitchFamily="18" charset="0"/>
              </a:rPr>
              <a:t>unexpended </a:t>
            </a:r>
            <a:r>
              <a:rPr lang="en-US" dirty="0" smtClean="0">
                <a:latin typeface="Times New Roman" panose="02020603050405020304" pitchFamily="18" charset="0"/>
                <a:cs typeface="Times New Roman" panose="02020603050405020304" pitchFamily="18" charset="0"/>
              </a:rPr>
              <a:t>			money </a:t>
            </a:r>
            <a:r>
              <a:rPr lang="en-US" dirty="0">
                <a:latin typeface="Times New Roman" panose="02020603050405020304" pitchFamily="18" charset="0"/>
                <a:cs typeface="Times New Roman" panose="02020603050405020304" pitchFamily="18" charset="0"/>
              </a:rPr>
              <a:t>in some grants in 2020-21. It ‘carries over’ to the next fiscal </a:t>
            </a:r>
            <a:r>
              <a:rPr lang="en-US" dirty="0" smtClean="0">
                <a:latin typeface="Times New Roman" panose="02020603050405020304" pitchFamily="18" charset="0"/>
                <a:cs typeface="Times New Roman" panose="02020603050405020304" pitchFamily="18" charset="0"/>
              </a:rPr>
              <a:t>		year</a:t>
            </a:r>
            <a:r>
              <a:rPr lang="en-US" dirty="0">
                <a:latin typeface="Times New Roman" panose="02020603050405020304" pitchFamily="18" charset="0"/>
                <a:cs typeface="Times New Roman" panose="02020603050405020304" pitchFamily="18" charset="0"/>
              </a:rPr>
              <a:t>.</a:t>
            </a:r>
          </a:p>
          <a:p>
            <a:pPr marL="747713" indent="-747713"/>
            <a:r>
              <a:rPr lang="en-US" dirty="0">
                <a:latin typeface="Times New Roman" panose="02020603050405020304" pitchFamily="18" charset="0"/>
                <a:cs typeface="Times New Roman" panose="02020603050405020304" pitchFamily="18" charset="0"/>
              </a:rPr>
              <a:t>C	This is new funding we were awarded in </a:t>
            </a:r>
            <a:r>
              <a:rPr lang="en-US" dirty="0" smtClean="0">
                <a:latin typeface="Times New Roman" panose="02020603050405020304" pitchFamily="18" charset="0"/>
                <a:cs typeface="Times New Roman" panose="02020603050405020304" pitchFamily="18" charset="0"/>
              </a:rPr>
              <a:t>2021-22</a:t>
            </a:r>
            <a:endParaRPr lang="en-US" dirty="0">
              <a:latin typeface="Times New Roman" panose="02020603050405020304" pitchFamily="18" charset="0"/>
              <a:cs typeface="Times New Roman" panose="02020603050405020304" pitchFamily="18" charset="0"/>
            </a:endParaRPr>
          </a:p>
          <a:p>
            <a:pPr marL="747713" indent="-747713"/>
            <a:r>
              <a:rPr lang="en-US" dirty="0">
                <a:latin typeface="Times New Roman" panose="02020603050405020304" pitchFamily="18" charset="0"/>
                <a:cs typeface="Times New Roman" panose="02020603050405020304" pitchFamily="18" charset="0"/>
              </a:rPr>
              <a:t>D	Funding we haven’t received yet, but expect to receive.</a:t>
            </a:r>
          </a:p>
          <a:p>
            <a:pPr marL="747713" indent="-747713"/>
            <a:r>
              <a:rPr lang="en-US" dirty="0">
                <a:latin typeface="Times New Roman" panose="02020603050405020304" pitchFamily="18" charset="0"/>
                <a:cs typeface="Times New Roman" panose="02020603050405020304" pitchFamily="18" charset="0"/>
              </a:rPr>
              <a:t>E	</a:t>
            </a:r>
            <a:r>
              <a:rPr lang="en-US" dirty="0" smtClean="0">
                <a:latin typeface="Times New Roman" panose="02020603050405020304" pitchFamily="18" charset="0"/>
                <a:cs typeface="Times New Roman" panose="02020603050405020304" pitchFamily="18" charset="0"/>
              </a:rPr>
              <a:t>	C+D</a:t>
            </a:r>
            <a:r>
              <a:rPr lang="en-US" dirty="0">
                <a:latin typeface="Times New Roman" panose="02020603050405020304" pitchFamily="18" charset="0"/>
                <a:cs typeface="Times New Roman" panose="02020603050405020304" pitchFamily="18" charset="0"/>
              </a:rPr>
              <a:t>. The total new money we’ll receive for the grant this year.</a:t>
            </a:r>
          </a:p>
          <a:p>
            <a:pPr marL="747713" indent="-747713"/>
            <a:r>
              <a:rPr lang="en-US" dirty="0">
                <a:latin typeface="Times New Roman" panose="02020603050405020304" pitchFamily="18" charset="0"/>
                <a:cs typeface="Times New Roman" panose="02020603050405020304" pitchFamily="18" charset="0"/>
              </a:rPr>
              <a:t>F	</a:t>
            </a:r>
            <a:r>
              <a:rPr lang="en-US" dirty="0" smtClean="0">
                <a:latin typeface="Times New Roman" panose="02020603050405020304" pitchFamily="18" charset="0"/>
                <a:cs typeface="Times New Roman" panose="02020603050405020304" pitchFamily="18" charset="0"/>
              </a:rPr>
              <a:t>	B+E</a:t>
            </a:r>
            <a:r>
              <a:rPr lang="en-US" dirty="0">
                <a:latin typeface="Times New Roman" panose="02020603050405020304" pitchFamily="18" charset="0"/>
                <a:cs typeface="Times New Roman" panose="02020603050405020304" pitchFamily="18" charset="0"/>
              </a:rPr>
              <a:t>. The sum of the carryover funds and the new money. This is </a:t>
            </a:r>
            <a:r>
              <a:rPr lang="en-US" dirty="0" smtClean="0">
                <a:latin typeface="Times New Roman" panose="02020603050405020304" pitchFamily="18" charset="0"/>
                <a:cs typeface="Times New Roman" panose="02020603050405020304" pitchFamily="18" charset="0"/>
              </a:rPr>
              <a:t>       		what’s </a:t>
            </a:r>
            <a:r>
              <a:rPr lang="en-US" dirty="0">
                <a:latin typeface="Times New Roman" panose="02020603050405020304" pitchFamily="18" charset="0"/>
                <a:cs typeface="Times New Roman" panose="02020603050405020304" pitchFamily="18" charset="0"/>
              </a:rPr>
              <a:t>available to spend in </a:t>
            </a:r>
            <a:r>
              <a:rPr lang="en-US" dirty="0" smtClean="0">
                <a:latin typeface="Times New Roman" panose="02020603050405020304" pitchFamily="18" charset="0"/>
                <a:cs typeface="Times New Roman" panose="02020603050405020304" pitchFamily="18" charset="0"/>
              </a:rPr>
              <a:t>2021-22.</a:t>
            </a:r>
            <a:endParaRPr lang="en-US" dirty="0">
              <a:latin typeface="Times New Roman" panose="02020603050405020304" pitchFamily="18" charset="0"/>
              <a:cs typeface="Times New Roman" panose="02020603050405020304" pitchFamily="18" charset="0"/>
            </a:endParaRPr>
          </a:p>
          <a:p>
            <a:pPr marL="747713" indent="-747713"/>
            <a:r>
              <a:rPr lang="en-US" dirty="0">
                <a:latin typeface="Times New Roman" panose="02020603050405020304" pitchFamily="18" charset="0"/>
                <a:cs typeface="Times New Roman" panose="02020603050405020304" pitchFamily="18" charset="0"/>
              </a:rPr>
              <a:t>G	E-A. This measures the change in new money only, and excludes the </a:t>
            </a:r>
            <a:r>
              <a:rPr lang="en-US" dirty="0" smtClean="0">
                <a:latin typeface="Times New Roman" panose="02020603050405020304" pitchFamily="18" charset="0"/>
                <a:cs typeface="Times New Roman" panose="02020603050405020304" pitchFamily="18" charset="0"/>
              </a:rPr>
              <a:t>		effect </a:t>
            </a:r>
            <a:r>
              <a:rPr lang="en-US" dirty="0">
                <a:latin typeface="Times New Roman" panose="02020603050405020304" pitchFamily="18" charset="0"/>
                <a:cs typeface="Times New Roman" panose="02020603050405020304" pitchFamily="18" charset="0"/>
              </a:rPr>
              <a:t>of the carryover.</a:t>
            </a:r>
          </a:p>
          <a:p>
            <a:pPr marL="747713" indent="-747713"/>
            <a:r>
              <a:rPr lang="en-US" dirty="0">
                <a:latin typeface="Times New Roman" panose="02020603050405020304" pitchFamily="18" charset="0"/>
                <a:cs typeface="Times New Roman" panose="02020603050405020304" pitchFamily="18" charset="0"/>
              </a:rPr>
              <a:t>H	G/A. Calculates, on a percentage basis, the change in the new money </a:t>
            </a:r>
            <a:r>
              <a:rPr lang="en-US" dirty="0" smtClean="0">
                <a:latin typeface="Times New Roman" panose="02020603050405020304" pitchFamily="18" charset="0"/>
                <a:cs typeface="Times New Roman" panose="02020603050405020304" pitchFamily="18" charset="0"/>
              </a:rPr>
              <a:t>		year </a:t>
            </a:r>
            <a:r>
              <a:rPr lang="en-US" dirty="0">
                <a:latin typeface="Times New Roman" panose="02020603050405020304" pitchFamily="18" charset="0"/>
                <a:cs typeface="Times New Roman" panose="02020603050405020304" pitchFamily="18" charset="0"/>
              </a:rPr>
              <a:t>over year.</a:t>
            </a:r>
          </a:p>
          <a:p>
            <a:endParaRPr lang="en-US" dirty="0"/>
          </a:p>
        </p:txBody>
      </p:sp>
      <p:sp>
        <p:nvSpPr>
          <p:cNvPr id="4" name="Slide Number Placeholder 3"/>
          <p:cNvSpPr>
            <a:spLocks noGrp="1"/>
          </p:cNvSpPr>
          <p:nvPr>
            <p:ph type="sldNum" sz="quarter" idx="12"/>
          </p:nvPr>
        </p:nvSpPr>
        <p:spPr/>
        <p:txBody>
          <a:bodyPr/>
          <a:lstStyle/>
          <a:p>
            <a:fld id="{37EC49E4-490B-3448-ABB7-1E001E8E0F8E}" type="slidenum">
              <a:rPr lang="en-US" smtClean="0"/>
              <a:t>16</a:t>
            </a:fld>
            <a:endParaRPr lang="en-US" dirty="0"/>
          </a:p>
        </p:txBody>
      </p: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61056" y="242887"/>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78399" y="175846"/>
            <a:ext cx="7560163" cy="41323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78217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EC49E4-490B-3448-ABB7-1E001E8E0F8E}" type="slidenum">
              <a:rPr lang="en-US" smtClean="0"/>
              <a:t>17</a:t>
            </a:fld>
            <a:endParaRPr lang="en-US" dirty="0"/>
          </a:p>
        </p:txBody>
      </p:sp>
      <p:sp>
        <p:nvSpPr>
          <p:cNvPr id="3"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347031051"/>
              </p:ext>
            </p:extLst>
          </p:nvPr>
        </p:nvGraphicFramePr>
        <p:xfrm>
          <a:off x="219077" y="818147"/>
          <a:ext cx="8667751" cy="5619599"/>
        </p:xfrm>
        <a:graphic>
          <a:graphicData uri="http://schemas.openxmlformats.org/drawingml/2006/table">
            <a:tbl>
              <a:tblPr/>
              <a:tblGrid>
                <a:gridCol w="1862302">
                  <a:extLst>
                    <a:ext uri="{9D8B030D-6E8A-4147-A177-3AD203B41FA5}">
                      <a16:colId xmlns:a16="http://schemas.microsoft.com/office/drawing/2014/main" val="417149766"/>
                    </a:ext>
                  </a:extLst>
                </a:gridCol>
                <a:gridCol w="908159">
                  <a:extLst>
                    <a:ext uri="{9D8B030D-6E8A-4147-A177-3AD203B41FA5}">
                      <a16:colId xmlns:a16="http://schemas.microsoft.com/office/drawing/2014/main" val="321601339"/>
                    </a:ext>
                  </a:extLst>
                </a:gridCol>
                <a:gridCol w="908159">
                  <a:extLst>
                    <a:ext uri="{9D8B030D-6E8A-4147-A177-3AD203B41FA5}">
                      <a16:colId xmlns:a16="http://schemas.microsoft.com/office/drawing/2014/main" val="940467305"/>
                    </a:ext>
                  </a:extLst>
                </a:gridCol>
                <a:gridCol w="896665">
                  <a:extLst>
                    <a:ext uri="{9D8B030D-6E8A-4147-A177-3AD203B41FA5}">
                      <a16:colId xmlns:a16="http://schemas.microsoft.com/office/drawing/2014/main" val="976857758"/>
                    </a:ext>
                  </a:extLst>
                </a:gridCol>
                <a:gridCol w="816194">
                  <a:extLst>
                    <a:ext uri="{9D8B030D-6E8A-4147-A177-3AD203B41FA5}">
                      <a16:colId xmlns:a16="http://schemas.microsoft.com/office/drawing/2014/main" val="2237520354"/>
                    </a:ext>
                  </a:extLst>
                </a:gridCol>
                <a:gridCol w="862177">
                  <a:extLst>
                    <a:ext uri="{9D8B030D-6E8A-4147-A177-3AD203B41FA5}">
                      <a16:colId xmlns:a16="http://schemas.microsoft.com/office/drawing/2014/main" val="342787087"/>
                    </a:ext>
                  </a:extLst>
                </a:gridCol>
                <a:gridCol w="942647">
                  <a:extLst>
                    <a:ext uri="{9D8B030D-6E8A-4147-A177-3AD203B41FA5}">
                      <a16:colId xmlns:a16="http://schemas.microsoft.com/office/drawing/2014/main" val="1166772357"/>
                    </a:ext>
                  </a:extLst>
                </a:gridCol>
                <a:gridCol w="873672">
                  <a:extLst>
                    <a:ext uri="{9D8B030D-6E8A-4147-A177-3AD203B41FA5}">
                      <a16:colId xmlns:a16="http://schemas.microsoft.com/office/drawing/2014/main" val="3744720473"/>
                    </a:ext>
                  </a:extLst>
                </a:gridCol>
                <a:gridCol w="597776">
                  <a:extLst>
                    <a:ext uri="{9D8B030D-6E8A-4147-A177-3AD203B41FA5}">
                      <a16:colId xmlns:a16="http://schemas.microsoft.com/office/drawing/2014/main" val="1630603968"/>
                    </a:ext>
                  </a:extLst>
                </a:gridCol>
              </a:tblGrid>
              <a:tr h="298294">
                <a:tc gridSpan="9">
                  <a:txBody>
                    <a:bodyPr/>
                    <a:lstStyle/>
                    <a:p>
                      <a:pPr algn="ctr" fontAlgn="b"/>
                      <a:r>
                        <a:rPr lang="en-US" sz="800" b="1" i="0" u="none" strike="noStrike">
                          <a:effectLst/>
                          <a:latin typeface="Calibri" panose="020F0502020204030204" pitchFamily="34" charset="0"/>
                        </a:rPr>
                        <a:t>Fiscal Year 2021-22</a:t>
                      </a:r>
                      <a:br>
                        <a:rPr lang="en-US" sz="800" b="1" i="0" u="none" strike="noStrike">
                          <a:effectLst/>
                          <a:latin typeface="Calibri" panose="020F0502020204030204" pitchFamily="34" charset="0"/>
                        </a:rPr>
                      </a:br>
                      <a:r>
                        <a:rPr lang="en-US" sz="800" b="1" i="0" u="none" strike="noStrike">
                          <a:effectLst/>
                          <a:latin typeface="Calibri" panose="020F0502020204030204" pitchFamily="34" charset="0"/>
                        </a:rPr>
                        <a:t>Special Funds Revenue</a:t>
                      </a:r>
                    </a:p>
                  </a:txBody>
                  <a:tcPr marL="5238" marR="5238" marT="523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0470070"/>
                  </a:ext>
                </a:extLst>
              </a:tr>
              <a:tr h="156837">
                <a:tc>
                  <a:txBody>
                    <a:bodyPr/>
                    <a:lstStyle/>
                    <a:p>
                      <a:pPr algn="ctr" fontAlgn="b"/>
                      <a:endParaRPr lang="en-US" sz="800" b="1"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ctr" fontAlgn="b"/>
                      <a:endParaRPr lang="en-US" sz="800" b="1"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ctr" fontAlgn="b"/>
                      <a:endParaRPr lang="en-US" sz="800" b="1"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ctr" fontAlgn="b"/>
                      <a:endParaRPr lang="en-US" sz="800" b="1"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ctr" fontAlgn="b"/>
                      <a:endParaRPr lang="en-US" sz="800" b="1"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ctr" fontAlgn="b"/>
                      <a:endParaRPr lang="en-US" sz="800" b="1"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ctr" fontAlgn="b"/>
                      <a:endParaRPr lang="en-US" sz="800" b="1"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ctr" fontAlgn="b"/>
                      <a:endParaRPr lang="en-US" sz="800" b="1"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ctr" fontAlgn="b"/>
                      <a:endParaRPr lang="en-US" sz="800" b="1" i="0" u="none" strike="noStrike">
                        <a:effectLst/>
                        <a:latin typeface="Calibri" panose="020F0502020204030204" pitchFamily="34" charset="0"/>
                      </a:endParaRPr>
                    </a:p>
                  </a:txBody>
                  <a:tcPr marL="5238" marR="5238" marT="5238" marB="0" anchor="b">
                    <a:lnL>
                      <a:noFill/>
                    </a:lnL>
                    <a:lnR>
                      <a:noFill/>
                    </a:lnR>
                    <a:lnT>
                      <a:noFill/>
                    </a:lnT>
                    <a:lnB>
                      <a:noFill/>
                    </a:lnB>
                  </a:tcPr>
                </a:tc>
                <a:extLst>
                  <a:ext uri="{0D108BD9-81ED-4DB2-BD59-A6C34878D82A}">
                    <a16:rowId xmlns:a16="http://schemas.microsoft.com/office/drawing/2014/main" val="2528068198"/>
                  </a:ext>
                </a:extLst>
              </a:tr>
              <a:tr h="152283">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ctr" fontAlgn="b"/>
                      <a:r>
                        <a:rPr lang="en-US" sz="800" b="0" i="0" u="none" strike="noStrike">
                          <a:effectLst/>
                          <a:latin typeface="Calibri" panose="020F0502020204030204" pitchFamily="34" charset="0"/>
                        </a:rPr>
                        <a:t>A</a:t>
                      </a:r>
                    </a:p>
                  </a:txBody>
                  <a:tcPr marL="5238" marR="5238" marT="5238" marB="0" anchor="b">
                    <a:lnL>
                      <a:noFill/>
                    </a:lnL>
                    <a:lnR>
                      <a:noFill/>
                    </a:lnR>
                    <a:lnT>
                      <a:noFill/>
                    </a:lnT>
                    <a:lnB>
                      <a:noFill/>
                    </a:lnB>
                  </a:tcPr>
                </a:tc>
                <a:tc>
                  <a:txBody>
                    <a:bodyPr/>
                    <a:lstStyle/>
                    <a:p>
                      <a:pPr algn="ctr" fontAlgn="b"/>
                      <a:r>
                        <a:rPr lang="en-US" sz="800" b="0" i="0" u="none" strike="noStrike">
                          <a:effectLst/>
                          <a:latin typeface="Calibri" panose="020F0502020204030204" pitchFamily="34" charset="0"/>
                        </a:rPr>
                        <a:t>B</a:t>
                      </a:r>
                    </a:p>
                  </a:txBody>
                  <a:tcPr marL="5238" marR="5238" marT="5238" marB="0" anchor="b">
                    <a:lnL>
                      <a:noFill/>
                    </a:lnL>
                    <a:lnR>
                      <a:noFill/>
                    </a:lnR>
                    <a:lnT>
                      <a:noFill/>
                    </a:lnT>
                    <a:lnB>
                      <a:noFill/>
                    </a:lnB>
                  </a:tcPr>
                </a:tc>
                <a:tc>
                  <a:txBody>
                    <a:bodyPr/>
                    <a:lstStyle/>
                    <a:p>
                      <a:pPr algn="ctr" fontAlgn="b"/>
                      <a:r>
                        <a:rPr lang="en-US" sz="800" b="0" i="0" u="none" strike="noStrike">
                          <a:effectLst/>
                          <a:latin typeface="Calibri" panose="020F0502020204030204" pitchFamily="34" charset="0"/>
                        </a:rPr>
                        <a:t>C</a:t>
                      </a:r>
                    </a:p>
                  </a:txBody>
                  <a:tcPr marL="5238" marR="5238" marT="5238" marB="0" anchor="b">
                    <a:lnL>
                      <a:noFill/>
                    </a:lnL>
                    <a:lnR>
                      <a:noFill/>
                    </a:lnR>
                    <a:lnT>
                      <a:noFill/>
                    </a:lnT>
                    <a:lnB>
                      <a:noFill/>
                    </a:lnB>
                  </a:tcPr>
                </a:tc>
                <a:tc>
                  <a:txBody>
                    <a:bodyPr/>
                    <a:lstStyle/>
                    <a:p>
                      <a:pPr algn="ctr" fontAlgn="b"/>
                      <a:r>
                        <a:rPr lang="en-US" sz="800" b="0" i="0" u="none" strike="noStrike">
                          <a:effectLst/>
                          <a:latin typeface="Calibri" panose="020F0502020204030204" pitchFamily="34" charset="0"/>
                        </a:rPr>
                        <a:t>D</a:t>
                      </a:r>
                    </a:p>
                  </a:txBody>
                  <a:tcPr marL="5238" marR="5238" marT="5238" marB="0" anchor="b">
                    <a:lnL>
                      <a:noFill/>
                    </a:lnL>
                    <a:lnR>
                      <a:noFill/>
                    </a:lnR>
                    <a:lnT>
                      <a:noFill/>
                    </a:lnT>
                    <a:lnB>
                      <a:noFill/>
                    </a:lnB>
                  </a:tcPr>
                </a:tc>
                <a:tc>
                  <a:txBody>
                    <a:bodyPr/>
                    <a:lstStyle/>
                    <a:p>
                      <a:pPr algn="ctr" fontAlgn="b"/>
                      <a:r>
                        <a:rPr lang="en-US" sz="800" b="0" i="0" u="none" strike="noStrike">
                          <a:effectLst/>
                          <a:latin typeface="Calibri" panose="020F0502020204030204" pitchFamily="34" charset="0"/>
                        </a:rPr>
                        <a:t>E</a:t>
                      </a:r>
                    </a:p>
                  </a:txBody>
                  <a:tcPr marL="5238" marR="5238" marT="5238" marB="0" anchor="b">
                    <a:lnL>
                      <a:noFill/>
                    </a:lnL>
                    <a:lnR>
                      <a:noFill/>
                    </a:lnR>
                    <a:lnT>
                      <a:noFill/>
                    </a:lnT>
                    <a:lnB>
                      <a:noFill/>
                    </a:lnB>
                  </a:tcPr>
                </a:tc>
                <a:tc>
                  <a:txBody>
                    <a:bodyPr/>
                    <a:lstStyle/>
                    <a:p>
                      <a:pPr algn="ctr" fontAlgn="b"/>
                      <a:r>
                        <a:rPr lang="en-US" sz="800" b="0" i="0" u="none" strike="noStrike">
                          <a:effectLst/>
                          <a:latin typeface="Calibri" panose="020F0502020204030204" pitchFamily="34" charset="0"/>
                        </a:rPr>
                        <a:t>F</a:t>
                      </a:r>
                    </a:p>
                  </a:txBody>
                  <a:tcPr marL="5238" marR="5238" marT="5238" marB="0" anchor="b">
                    <a:lnL>
                      <a:noFill/>
                    </a:lnL>
                    <a:lnR>
                      <a:noFill/>
                    </a:lnR>
                    <a:lnT>
                      <a:noFill/>
                    </a:lnT>
                    <a:lnB>
                      <a:noFill/>
                    </a:lnB>
                  </a:tcPr>
                </a:tc>
                <a:tc>
                  <a:txBody>
                    <a:bodyPr/>
                    <a:lstStyle/>
                    <a:p>
                      <a:pPr algn="ctr" fontAlgn="b"/>
                      <a:r>
                        <a:rPr lang="en-US" sz="800" b="0" i="0" u="none" strike="noStrike">
                          <a:effectLst/>
                          <a:latin typeface="Calibri" panose="020F0502020204030204" pitchFamily="34" charset="0"/>
                        </a:rPr>
                        <a:t>G</a:t>
                      </a:r>
                    </a:p>
                  </a:txBody>
                  <a:tcPr marL="5238" marR="5238" marT="5238" marB="0" anchor="b">
                    <a:lnL>
                      <a:noFill/>
                    </a:lnL>
                    <a:lnR>
                      <a:noFill/>
                    </a:lnR>
                    <a:lnT>
                      <a:noFill/>
                    </a:lnT>
                    <a:lnB>
                      <a:noFill/>
                    </a:lnB>
                  </a:tcPr>
                </a:tc>
                <a:tc>
                  <a:txBody>
                    <a:bodyPr/>
                    <a:lstStyle/>
                    <a:p>
                      <a:pPr algn="ctr" fontAlgn="b"/>
                      <a:r>
                        <a:rPr lang="en-US" sz="800" b="0" i="0" u="none" strike="noStrike">
                          <a:effectLst/>
                          <a:latin typeface="Calibri" panose="020F0502020204030204" pitchFamily="34" charset="0"/>
                        </a:rPr>
                        <a:t>H</a:t>
                      </a:r>
                    </a:p>
                  </a:txBody>
                  <a:tcPr marL="5238" marR="5238" marT="5238" marB="0" anchor="b">
                    <a:lnL>
                      <a:noFill/>
                    </a:lnL>
                    <a:lnR>
                      <a:noFill/>
                    </a:lnR>
                    <a:lnT>
                      <a:noFill/>
                    </a:lnT>
                    <a:lnB>
                      <a:noFill/>
                    </a:lnB>
                  </a:tcPr>
                </a:tc>
                <a:extLst>
                  <a:ext uri="{0D108BD9-81ED-4DB2-BD59-A6C34878D82A}">
                    <a16:rowId xmlns:a16="http://schemas.microsoft.com/office/drawing/2014/main" val="3971963820"/>
                  </a:ext>
                </a:extLst>
              </a:tr>
              <a:tr h="152283">
                <a:tc>
                  <a:txBody>
                    <a:bodyPr/>
                    <a:lstStyle/>
                    <a:p>
                      <a:pPr algn="l" fontAlgn="b"/>
                      <a:endParaRPr lang="en-US" sz="800" b="1"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endParaRPr lang="en-US" sz="800" b="1"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endParaRPr lang="en-US" sz="800" b="1"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Received</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Total</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Total</a:t>
                      </a:r>
                    </a:p>
                  </a:txBody>
                  <a:tcPr marL="5238" marR="5238" marT="5238" marB="0" anchor="b">
                    <a:lnL>
                      <a:noFill/>
                    </a:lnL>
                    <a:lnR>
                      <a:noFill/>
                    </a:lnR>
                    <a:lnT>
                      <a:noFill/>
                    </a:lnT>
                    <a:lnB>
                      <a:noFill/>
                    </a:lnB>
                  </a:tcPr>
                </a:tc>
                <a:tc>
                  <a:txBody>
                    <a:bodyPr/>
                    <a:lstStyle/>
                    <a:p>
                      <a:pPr algn="r" fontAlgn="b"/>
                      <a:endParaRPr lang="en-US" sz="800" b="1"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endParaRPr lang="en-US" sz="800" b="1" i="0" u="none" strike="noStrike">
                        <a:effectLst/>
                        <a:latin typeface="Calibri" panose="020F0502020204030204" pitchFamily="34" charset="0"/>
                      </a:endParaRPr>
                    </a:p>
                  </a:txBody>
                  <a:tcPr marL="5238" marR="5238" marT="5238" marB="0" anchor="b">
                    <a:lnL>
                      <a:noFill/>
                    </a:lnL>
                    <a:lnR>
                      <a:noFill/>
                    </a:lnR>
                    <a:lnT>
                      <a:noFill/>
                    </a:lnT>
                    <a:lnB>
                      <a:noFill/>
                    </a:lnB>
                  </a:tcPr>
                </a:tc>
                <a:extLst>
                  <a:ext uri="{0D108BD9-81ED-4DB2-BD59-A6C34878D82A}">
                    <a16:rowId xmlns:a16="http://schemas.microsoft.com/office/drawing/2014/main" val="679229559"/>
                  </a:ext>
                </a:extLst>
              </a:tr>
              <a:tr h="152283">
                <a:tc>
                  <a:txBody>
                    <a:bodyPr/>
                    <a:lstStyle/>
                    <a:p>
                      <a:pPr algn="l" fontAlgn="b"/>
                      <a:endParaRPr lang="en-US" sz="800" b="1"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FY 2020-21</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Carryover</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FY2021-22</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Pending</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Anticipated</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Available Funds</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YOY $ Change</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YOY</a:t>
                      </a:r>
                    </a:p>
                  </a:txBody>
                  <a:tcPr marL="5238" marR="5238" marT="5238" marB="0" anchor="b">
                    <a:lnL>
                      <a:noFill/>
                    </a:lnL>
                    <a:lnR>
                      <a:noFill/>
                    </a:lnR>
                    <a:lnT>
                      <a:noFill/>
                    </a:lnT>
                    <a:lnB>
                      <a:noFill/>
                    </a:lnB>
                  </a:tcPr>
                </a:tc>
                <a:extLst>
                  <a:ext uri="{0D108BD9-81ED-4DB2-BD59-A6C34878D82A}">
                    <a16:rowId xmlns:a16="http://schemas.microsoft.com/office/drawing/2014/main" val="1112452017"/>
                  </a:ext>
                </a:extLst>
              </a:tr>
              <a:tr h="152283">
                <a:tc>
                  <a:txBody>
                    <a:bodyPr/>
                    <a:lstStyle/>
                    <a:p>
                      <a:pPr algn="l" fontAlgn="b"/>
                      <a:r>
                        <a:rPr lang="en-US" sz="800" b="1" i="0" u="none" strike="noStrike">
                          <a:effectLst/>
                          <a:latin typeface="Calibri" panose="020F0502020204030204" pitchFamily="34" charset="0"/>
                        </a:rPr>
                        <a:t>Common Titles</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Funding</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Funding</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Funding</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Approvals</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New Funding</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for 2021-22</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in New Funds</a:t>
                      </a:r>
                    </a:p>
                  </a:txBody>
                  <a:tcPr marL="5238" marR="5238" marT="5238" marB="0" anchor="b">
                    <a:lnL>
                      <a:noFill/>
                    </a:lnL>
                    <a:lnR>
                      <a:noFill/>
                    </a:lnR>
                    <a:lnT>
                      <a:noFill/>
                    </a:lnT>
                    <a:lnB>
                      <a:noFill/>
                    </a:lnB>
                  </a:tcPr>
                </a:tc>
                <a:tc>
                  <a:txBody>
                    <a:bodyPr/>
                    <a:lstStyle/>
                    <a:p>
                      <a:pPr algn="r" fontAlgn="b"/>
                      <a:r>
                        <a:rPr lang="en-US" sz="800" b="1" i="0" u="none" strike="noStrike">
                          <a:effectLst/>
                          <a:latin typeface="Calibri" panose="020F0502020204030204" pitchFamily="34" charset="0"/>
                        </a:rPr>
                        <a:t>% Change</a:t>
                      </a:r>
                    </a:p>
                  </a:txBody>
                  <a:tcPr marL="5238" marR="5238" marT="5238" marB="0" anchor="b">
                    <a:lnL>
                      <a:noFill/>
                    </a:lnL>
                    <a:lnR>
                      <a:noFill/>
                    </a:lnR>
                    <a:lnT>
                      <a:noFill/>
                    </a:lnT>
                    <a:lnB>
                      <a:noFill/>
                    </a:lnB>
                  </a:tcPr>
                </a:tc>
                <a:extLst>
                  <a:ext uri="{0D108BD9-81ED-4DB2-BD59-A6C34878D82A}">
                    <a16:rowId xmlns:a16="http://schemas.microsoft.com/office/drawing/2014/main" val="943866023"/>
                  </a:ext>
                </a:extLst>
              </a:tr>
              <a:tr h="152283">
                <a:tc>
                  <a:txBody>
                    <a:bodyPr/>
                    <a:lstStyle/>
                    <a:p>
                      <a:pPr algn="l" fontAlgn="b"/>
                      <a:r>
                        <a:rPr lang="en-US" sz="800" b="0" i="0" u="none" strike="noStrike">
                          <a:effectLst/>
                          <a:latin typeface="Calibri" panose="020F0502020204030204" pitchFamily="34" charset="0"/>
                        </a:rPr>
                        <a:t>Law Education/School Security</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ctr" fontAlgn="b"/>
                      <a:r>
                        <a:rPr lang="en-US" sz="800" b="0" i="0" u="none" strike="noStrike">
                          <a:effectLst/>
                          <a:latin typeface="Calibri" panose="020F0502020204030204" pitchFamily="34" charset="0"/>
                        </a:rPr>
                        <a:t>#DIV/0!</a:t>
                      </a:r>
                    </a:p>
                  </a:txBody>
                  <a:tcPr marL="5238" marR="5238" marT="5238" marB="0" anchor="b">
                    <a:lnL>
                      <a:noFill/>
                    </a:lnL>
                    <a:lnR>
                      <a:noFill/>
                    </a:lnR>
                    <a:lnT>
                      <a:noFill/>
                    </a:lnT>
                    <a:lnB>
                      <a:noFill/>
                    </a:lnB>
                  </a:tcPr>
                </a:tc>
                <a:extLst>
                  <a:ext uri="{0D108BD9-81ED-4DB2-BD59-A6C34878D82A}">
                    <a16:rowId xmlns:a16="http://schemas.microsoft.com/office/drawing/2014/main" val="218113443"/>
                  </a:ext>
                </a:extLst>
              </a:tr>
              <a:tr h="152283">
                <a:tc>
                  <a:txBody>
                    <a:bodyPr/>
                    <a:lstStyle/>
                    <a:p>
                      <a:pPr algn="l" fontAlgn="b"/>
                      <a:r>
                        <a:rPr lang="en-US" sz="800" b="0" i="0" u="none" strike="noStrike">
                          <a:effectLst/>
                          <a:latin typeface="Calibri" panose="020F0502020204030204" pitchFamily="34" charset="0"/>
                        </a:rPr>
                        <a:t>Impact Aid</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$27,185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$5,724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$5,724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$5,724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($21,461)</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-78.9%</a:t>
                      </a:r>
                    </a:p>
                  </a:txBody>
                  <a:tcPr marL="5238" marR="5238" marT="5238" marB="0" anchor="b">
                    <a:lnL>
                      <a:noFill/>
                    </a:lnL>
                    <a:lnR>
                      <a:noFill/>
                    </a:lnR>
                    <a:lnT>
                      <a:noFill/>
                    </a:lnT>
                    <a:lnB>
                      <a:noFill/>
                    </a:lnB>
                  </a:tcPr>
                </a:tc>
                <a:extLst>
                  <a:ext uri="{0D108BD9-81ED-4DB2-BD59-A6C34878D82A}">
                    <a16:rowId xmlns:a16="http://schemas.microsoft.com/office/drawing/2014/main" val="3337577464"/>
                  </a:ext>
                </a:extLst>
              </a:tr>
              <a:tr h="152283">
                <a:tc>
                  <a:txBody>
                    <a:bodyPr/>
                    <a:lstStyle/>
                    <a:p>
                      <a:pPr algn="l" fontAlgn="b"/>
                      <a:r>
                        <a:rPr lang="en-US" sz="800" b="0" i="0" u="none" strike="noStrike">
                          <a:effectLst/>
                          <a:latin typeface="Calibri" panose="020F0502020204030204" pitchFamily="34" charset="0"/>
                        </a:rPr>
                        <a:t>Adult Education/Homeless*</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$3,180,547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$3,091,962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$3,091,962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$3,091,962 </a:t>
                      </a:r>
                    </a:p>
                  </a:txBody>
                  <a:tcPr marL="5238" marR="5238" marT="5238" marB="0" anchor="b">
                    <a:lnL>
                      <a:noFill/>
                    </a:lnL>
                    <a:lnR>
                      <a:noFill/>
                    </a:lnR>
                    <a:lnT>
                      <a:noFill/>
                    </a:lnT>
                    <a:lnB>
                      <a:noFill/>
                    </a:lnB>
                  </a:tcPr>
                </a:tc>
                <a:tc>
                  <a:txBody>
                    <a:bodyPr/>
                    <a:lstStyle/>
                    <a:p>
                      <a:pPr algn="r" fontAlgn="b"/>
                      <a:r>
                        <a:rPr lang="en-US" sz="800" b="0" i="0" u="none" strike="noStrike" dirty="0">
                          <a:effectLst/>
                          <a:latin typeface="Calibri" panose="020F0502020204030204" pitchFamily="34" charset="0"/>
                        </a:rPr>
                        <a:t>($88,585)</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-2.8%</a:t>
                      </a:r>
                    </a:p>
                  </a:txBody>
                  <a:tcPr marL="5238" marR="5238" marT="5238" marB="0" anchor="b">
                    <a:lnL>
                      <a:noFill/>
                    </a:lnL>
                    <a:lnR>
                      <a:noFill/>
                    </a:lnR>
                    <a:lnT>
                      <a:noFill/>
                    </a:lnT>
                    <a:lnB>
                      <a:noFill/>
                    </a:lnB>
                  </a:tcPr>
                </a:tc>
                <a:extLst>
                  <a:ext uri="{0D108BD9-81ED-4DB2-BD59-A6C34878D82A}">
                    <a16:rowId xmlns:a16="http://schemas.microsoft.com/office/drawing/2014/main" val="1637491627"/>
                  </a:ext>
                </a:extLst>
              </a:tr>
              <a:tr h="152283">
                <a:tc>
                  <a:txBody>
                    <a:bodyPr/>
                    <a:lstStyle/>
                    <a:p>
                      <a:pPr algn="l" fontAlgn="b"/>
                      <a:r>
                        <a:rPr lang="en-US" sz="800" b="0" i="0" u="none" strike="noStrike">
                          <a:effectLst/>
                          <a:latin typeface="Calibri" panose="020F0502020204030204" pitchFamily="34" charset="0"/>
                        </a:rPr>
                        <a:t>IDEA*</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$7,213,711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$565,695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$6,764,512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$6,764,512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$7,330,207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($449,199)</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-6.2%</a:t>
                      </a:r>
                    </a:p>
                  </a:txBody>
                  <a:tcPr marL="5238" marR="5238" marT="5238" marB="0" anchor="b">
                    <a:lnL>
                      <a:noFill/>
                    </a:lnL>
                    <a:lnR>
                      <a:noFill/>
                    </a:lnR>
                    <a:lnT>
                      <a:noFill/>
                    </a:lnT>
                    <a:lnB>
                      <a:noFill/>
                    </a:lnB>
                  </a:tcPr>
                </a:tc>
                <a:extLst>
                  <a:ext uri="{0D108BD9-81ED-4DB2-BD59-A6C34878D82A}">
                    <a16:rowId xmlns:a16="http://schemas.microsoft.com/office/drawing/2014/main" val="4293971506"/>
                  </a:ext>
                </a:extLst>
              </a:tr>
              <a:tr h="152283">
                <a:tc>
                  <a:txBody>
                    <a:bodyPr/>
                    <a:lstStyle/>
                    <a:p>
                      <a:pPr algn="l" fontAlgn="b"/>
                      <a:r>
                        <a:rPr lang="en-US" sz="800" b="0" i="0" u="none" strike="noStrike">
                          <a:effectLst/>
                          <a:latin typeface="Calibri" panose="020F0502020204030204" pitchFamily="34" charset="0"/>
                        </a:rPr>
                        <a:t>Perkins*</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$711,892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$67,969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$67,969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($711,892)</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-100.0%</a:t>
                      </a:r>
                    </a:p>
                  </a:txBody>
                  <a:tcPr marL="5238" marR="5238" marT="5238" marB="0" anchor="b">
                    <a:lnL>
                      <a:noFill/>
                    </a:lnL>
                    <a:lnR>
                      <a:noFill/>
                    </a:lnR>
                    <a:lnT>
                      <a:noFill/>
                    </a:lnT>
                    <a:lnB>
                      <a:noFill/>
                    </a:lnB>
                  </a:tcPr>
                </a:tc>
                <a:extLst>
                  <a:ext uri="{0D108BD9-81ED-4DB2-BD59-A6C34878D82A}">
                    <a16:rowId xmlns:a16="http://schemas.microsoft.com/office/drawing/2014/main" val="1336017823"/>
                  </a:ext>
                </a:extLst>
              </a:tr>
              <a:tr h="152283">
                <a:tc>
                  <a:txBody>
                    <a:bodyPr/>
                    <a:lstStyle/>
                    <a:p>
                      <a:pPr algn="l" fontAlgn="b"/>
                      <a:r>
                        <a:rPr lang="en-US" sz="800" b="0" i="0" u="none" strike="noStrike">
                          <a:effectLst/>
                          <a:latin typeface="Calibri" panose="020F0502020204030204" pitchFamily="34" charset="0"/>
                        </a:rPr>
                        <a:t>Title II A/Student Support*</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$2,787,681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$1,168,635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$1,168,635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($2,787,681)</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-100.0%</a:t>
                      </a:r>
                    </a:p>
                  </a:txBody>
                  <a:tcPr marL="5238" marR="5238" marT="5238" marB="0" anchor="b">
                    <a:lnL>
                      <a:noFill/>
                    </a:lnL>
                    <a:lnR>
                      <a:noFill/>
                    </a:lnR>
                    <a:lnT>
                      <a:noFill/>
                    </a:lnT>
                    <a:lnB>
                      <a:noFill/>
                    </a:lnB>
                  </a:tcPr>
                </a:tc>
                <a:extLst>
                  <a:ext uri="{0D108BD9-81ED-4DB2-BD59-A6C34878D82A}">
                    <a16:rowId xmlns:a16="http://schemas.microsoft.com/office/drawing/2014/main" val="1482604514"/>
                  </a:ext>
                </a:extLst>
              </a:tr>
              <a:tr h="152283">
                <a:tc>
                  <a:txBody>
                    <a:bodyPr/>
                    <a:lstStyle/>
                    <a:p>
                      <a:pPr algn="l" fontAlgn="b"/>
                      <a:r>
                        <a:rPr lang="en-US" sz="800" b="0" i="0" u="none" strike="noStrike">
                          <a:effectLst/>
                          <a:latin typeface="Calibri" panose="020F0502020204030204" pitchFamily="34" charset="0"/>
                        </a:rPr>
                        <a:t>School Based Health/Parenting</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$1,394,318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$4,865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$1,394,594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$1,394,594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$1,399,459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$276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0.0%</a:t>
                      </a:r>
                    </a:p>
                  </a:txBody>
                  <a:tcPr marL="5238" marR="5238" marT="5238" marB="0" anchor="b">
                    <a:lnL>
                      <a:noFill/>
                    </a:lnL>
                    <a:lnR>
                      <a:noFill/>
                    </a:lnR>
                    <a:lnT>
                      <a:noFill/>
                    </a:lnT>
                    <a:lnB>
                      <a:noFill/>
                    </a:lnB>
                  </a:tcPr>
                </a:tc>
                <a:extLst>
                  <a:ext uri="{0D108BD9-81ED-4DB2-BD59-A6C34878D82A}">
                    <a16:rowId xmlns:a16="http://schemas.microsoft.com/office/drawing/2014/main" val="4112945137"/>
                  </a:ext>
                </a:extLst>
              </a:tr>
              <a:tr h="152283">
                <a:tc>
                  <a:txBody>
                    <a:bodyPr/>
                    <a:lstStyle/>
                    <a:p>
                      <a:pPr algn="l" fontAlgn="b"/>
                      <a:r>
                        <a:rPr lang="en-US" sz="800" b="0" i="0" u="none" strike="noStrike">
                          <a:effectLst/>
                          <a:latin typeface="Calibri" panose="020F0502020204030204" pitchFamily="34" charset="0"/>
                        </a:rPr>
                        <a:t>Federal Magnet Grant*</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$5,544,881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$1,973,382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$2,999,277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$2,999,277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$4,972,659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($2,545,604)</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-45.9%</a:t>
                      </a:r>
                    </a:p>
                  </a:txBody>
                  <a:tcPr marL="5238" marR="5238" marT="5238" marB="0" anchor="b">
                    <a:lnL>
                      <a:noFill/>
                    </a:lnL>
                    <a:lnR>
                      <a:noFill/>
                    </a:lnR>
                    <a:lnT>
                      <a:noFill/>
                    </a:lnT>
                    <a:lnB>
                      <a:noFill/>
                    </a:lnB>
                  </a:tcPr>
                </a:tc>
                <a:extLst>
                  <a:ext uri="{0D108BD9-81ED-4DB2-BD59-A6C34878D82A}">
                    <a16:rowId xmlns:a16="http://schemas.microsoft.com/office/drawing/2014/main" val="3155079268"/>
                  </a:ext>
                </a:extLst>
              </a:tr>
              <a:tr h="152283">
                <a:tc>
                  <a:txBody>
                    <a:bodyPr/>
                    <a:lstStyle/>
                    <a:p>
                      <a:pPr algn="l" fontAlgn="b"/>
                      <a:r>
                        <a:rPr lang="en-US" sz="800" b="0" i="0" u="none" strike="noStrike">
                          <a:effectLst/>
                          <a:latin typeface="Calibri" panose="020F0502020204030204" pitchFamily="34" charset="0"/>
                        </a:rPr>
                        <a:t>State Bilingual/Title III/Immigrant</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$972,821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$346,600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$714,018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$714,018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$1,060,618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($258,803)</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-26.6%</a:t>
                      </a:r>
                    </a:p>
                  </a:txBody>
                  <a:tcPr marL="5238" marR="5238" marT="5238" marB="0" anchor="b">
                    <a:lnL>
                      <a:noFill/>
                    </a:lnL>
                    <a:lnR>
                      <a:noFill/>
                    </a:lnR>
                    <a:lnT>
                      <a:noFill/>
                    </a:lnT>
                    <a:lnB>
                      <a:noFill/>
                    </a:lnB>
                  </a:tcPr>
                </a:tc>
                <a:extLst>
                  <a:ext uri="{0D108BD9-81ED-4DB2-BD59-A6C34878D82A}">
                    <a16:rowId xmlns:a16="http://schemas.microsoft.com/office/drawing/2014/main" val="3312604332"/>
                  </a:ext>
                </a:extLst>
              </a:tr>
              <a:tr h="298294">
                <a:tc>
                  <a:txBody>
                    <a:bodyPr/>
                    <a:lstStyle/>
                    <a:p>
                      <a:pPr algn="l" fontAlgn="b"/>
                      <a:r>
                        <a:rPr lang="en-US" sz="800" b="0" i="0" u="none" strike="noStrike">
                          <a:effectLst/>
                          <a:latin typeface="Calibri" panose="020F0502020204030204" pitchFamily="34" charset="0"/>
                        </a:rPr>
                        <a:t>School Readiness/Family Resource</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$8,868,998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$54,085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$9,384,024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$9,384,024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$9,438,109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$515,026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5.8%</a:t>
                      </a:r>
                    </a:p>
                  </a:txBody>
                  <a:tcPr marL="5238" marR="5238" marT="5238" marB="0" anchor="b">
                    <a:lnL>
                      <a:noFill/>
                    </a:lnL>
                    <a:lnR>
                      <a:noFill/>
                    </a:lnR>
                    <a:lnT>
                      <a:noFill/>
                    </a:lnT>
                    <a:lnB>
                      <a:noFill/>
                    </a:lnB>
                  </a:tcPr>
                </a:tc>
                <a:extLst>
                  <a:ext uri="{0D108BD9-81ED-4DB2-BD59-A6C34878D82A}">
                    <a16:rowId xmlns:a16="http://schemas.microsoft.com/office/drawing/2014/main" val="316498495"/>
                  </a:ext>
                </a:extLst>
              </a:tr>
              <a:tr h="152283">
                <a:tc>
                  <a:txBody>
                    <a:bodyPr/>
                    <a:lstStyle/>
                    <a:p>
                      <a:pPr algn="l" fontAlgn="b"/>
                      <a:r>
                        <a:rPr lang="en-US" sz="800" b="0" i="0" u="none" strike="noStrike">
                          <a:effectLst/>
                          <a:latin typeface="Calibri" panose="020F0502020204030204" pitchFamily="34" charset="0"/>
                        </a:rPr>
                        <a:t>Private Foundation</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$510,734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$10,268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$425,605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$425,605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$435,873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($85,129)</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-16.7%</a:t>
                      </a:r>
                    </a:p>
                  </a:txBody>
                  <a:tcPr marL="5238" marR="5238" marT="5238" marB="0" anchor="b">
                    <a:lnL>
                      <a:noFill/>
                    </a:lnL>
                    <a:lnR>
                      <a:noFill/>
                    </a:lnR>
                    <a:lnT>
                      <a:noFill/>
                    </a:lnT>
                    <a:lnB>
                      <a:noFill/>
                    </a:lnB>
                  </a:tcPr>
                </a:tc>
                <a:extLst>
                  <a:ext uri="{0D108BD9-81ED-4DB2-BD59-A6C34878D82A}">
                    <a16:rowId xmlns:a16="http://schemas.microsoft.com/office/drawing/2014/main" val="2085825043"/>
                  </a:ext>
                </a:extLst>
              </a:tr>
              <a:tr h="152283">
                <a:tc>
                  <a:txBody>
                    <a:bodyPr/>
                    <a:lstStyle/>
                    <a:p>
                      <a:pPr algn="l" fontAlgn="b"/>
                      <a:r>
                        <a:rPr lang="en-US" sz="800" b="0" i="0" u="none" strike="noStrike">
                          <a:effectLst/>
                          <a:latin typeface="Calibri" panose="020F0502020204030204" pitchFamily="34" charset="0"/>
                        </a:rPr>
                        <a:t>Title I/SIG*</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$15,483,447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$3,218,540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$1,398,288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$1,398,288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$4,616,828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($14,085,159)</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-91.0%</a:t>
                      </a:r>
                    </a:p>
                  </a:txBody>
                  <a:tcPr marL="5238" marR="5238" marT="5238" marB="0" anchor="b">
                    <a:lnL>
                      <a:noFill/>
                    </a:lnL>
                    <a:lnR>
                      <a:noFill/>
                    </a:lnR>
                    <a:lnT>
                      <a:noFill/>
                    </a:lnT>
                    <a:lnB>
                      <a:noFill/>
                    </a:lnB>
                  </a:tcPr>
                </a:tc>
                <a:extLst>
                  <a:ext uri="{0D108BD9-81ED-4DB2-BD59-A6C34878D82A}">
                    <a16:rowId xmlns:a16="http://schemas.microsoft.com/office/drawing/2014/main" val="1401640260"/>
                  </a:ext>
                </a:extLst>
              </a:tr>
              <a:tr h="152283">
                <a:tc>
                  <a:txBody>
                    <a:bodyPr/>
                    <a:lstStyle/>
                    <a:p>
                      <a:pPr algn="l" fontAlgn="b"/>
                      <a:r>
                        <a:rPr lang="en-US" sz="800" b="0" i="0" u="none" strike="noStrike">
                          <a:effectLst/>
                          <a:latin typeface="Calibri" panose="020F0502020204030204" pitchFamily="34" charset="0"/>
                        </a:rPr>
                        <a:t>Head Start - Federal*</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$6,464,922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$820,404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$6,865,794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$6,865,794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$7,686,198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$400,872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6.2%</a:t>
                      </a:r>
                    </a:p>
                  </a:txBody>
                  <a:tcPr marL="5238" marR="5238" marT="5238" marB="0" anchor="b">
                    <a:lnL>
                      <a:noFill/>
                    </a:lnL>
                    <a:lnR>
                      <a:noFill/>
                    </a:lnR>
                    <a:lnT>
                      <a:noFill/>
                    </a:lnT>
                    <a:lnB>
                      <a:noFill/>
                    </a:lnB>
                  </a:tcPr>
                </a:tc>
                <a:extLst>
                  <a:ext uri="{0D108BD9-81ED-4DB2-BD59-A6C34878D82A}">
                    <a16:rowId xmlns:a16="http://schemas.microsoft.com/office/drawing/2014/main" val="264064299"/>
                  </a:ext>
                </a:extLst>
              </a:tr>
              <a:tr h="152283">
                <a:tc>
                  <a:txBody>
                    <a:bodyPr/>
                    <a:lstStyle/>
                    <a:p>
                      <a:pPr algn="l" fontAlgn="b"/>
                      <a:r>
                        <a:rPr lang="en-US" sz="800" b="0" i="0" u="none" strike="noStrike">
                          <a:effectLst/>
                          <a:latin typeface="Calibri" panose="020F0502020204030204" pitchFamily="34" charset="0"/>
                        </a:rPr>
                        <a:t>Medicaid Reimbursement</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$212,318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$134,573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$134,573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($212,318)</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-100.0%</a:t>
                      </a:r>
                    </a:p>
                  </a:txBody>
                  <a:tcPr marL="5238" marR="5238" marT="5238" marB="0" anchor="b">
                    <a:lnL>
                      <a:noFill/>
                    </a:lnL>
                    <a:lnR>
                      <a:noFill/>
                    </a:lnR>
                    <a:lnT>
                      <a:noFill/>
                    </a:lnT>
                    <a:lnB>
                      <a:noFill/>
                    </a:lnB>
                  </a:tcPr>
                </a:tc>
                <a:extLst>
                  <a:ext uri="{0D108BD9-81ED-4DB2-BD59-A6C34878D82A}">
                    <a16:rowId xmlns:a16="http://schemas.microsoft.com/office/drawing/2014/main" val="3363453290"/>
                  </a:ext>
                </a:extLst>
              </a:tr>
              <a:tr h="152283">
                <a:tc>
                  <a:txBody>
                    <a:bodyPr/>
                    <a:lstStyle/>
                    <a:p>
                      <a:pPr algn="l" fontAlgn="b"/>
                      <a:r>
                        <a:rPr lang="en-US" sz="800" b="0" i="0" u="none" strike="noStrike">
                          <a:effectLst/>
                          <a:latin typeface="Calibri" panose="020F0502020204030204" pitchFamily="34" charset="0"/>
                        </a:rPr>
                        <a:t>School Improvements</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$385,122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($385,122)</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-100.0%</a:t>
                      </a:r>
                    </a:p>
                  </a:txBody>
                  <a:tcPr marL="5238" marR="5238" marT="5238" marB="0" anchor="b">
                    <a:lnL>
                      <a:noFill/>
                    </a:lnL>
                    <a:lnR>
                      <a:noFill/>
                    </a:lnR>
                    <a:lnT>
                      <a:noFill/>
                    </a:lnT>
                    <a:lnB>
                      <a:noFill/>
                    </a:lnB>
                  </a:tcPr>
                </a:tc>
                <a:extLst>
                  <a:ext uri="{0D108BD9-81ED-4DB2-BD59-A6C34878D82A}">
                    <a16:rowId xmlns:a16="http://schemas.microsoft.com/office/drawing/2014/main" val="1180537629"/>
                  </a:ext>
                </a:extLst>
              </a:tr>
              <a:tr h="152283">
                <a:tc>
                  <a:txBody>
                    <a:bodyPr/>
                    <a:lstStyle/>
                    <a:p>
                      <a:pPr algn="l" fontAlgn="b"/>
                      <a:r>
                        <a:rPr lang="en-US" sz="600" b="0" i="0" u="none" strike="noStrike">
                          <a:effectLst/>
                          <a:latin typeface="Calibri" panose="020F0502020204030204" pitchFamily="34" charset="0"/>
                        </a:rPr>
                        <a:t>Alliance/Comm Network/Low Performing</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$19,895,551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$146,089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$20,730,589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$20,730,589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$20,876,678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$835,038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4.2%</a:t>
                      </a:r>
                    </a:p>
                  </a:txBody>
                  <a:tcPr marL="5238" marR="5238" marT="5238" marB="0" anchor="b">
                    <a:lnL>
                      <a:noFill/>
                    </a:lnL>
                    <a:lnR>
                      <a:noFill/>
                    </a:lnR>
                    <a:lnT>
                      <a:noFill/>
                    </a:lnT>
                    <a:lnB>
                      <a:noFill/>
                    </a:lnB>
                  </a:tcPr>
                </a:tc>
                <a:extLst>
                  <a:ext uri="{0D108BD9-81ED-4DB2-BD59-A6C34878D82A}">
                    <a16:rowId xmlns:a16="http://schemas.microsoft.com/office/drawing/2014/main" val="1623177819"/>
                  </a:ext>
                </a:extLst>
              </a:tr>
              <a:tr h="152283">
                <a:tc>
                  <a:txBody>
                    <a:bodyPr/>
                    <a:lstStyle/>
                    <a:p>
                      <a:pPr algn="l" fontAlgn="b"/>
                      <a:r>
                        <a:rPr lang="en-US" sz="800" b="0" i="0" u="none" strike="noStrike">
                          <a:effectLst/>
                          <a:latin typeface="Calibri" panose="020F0502020204030204" pitchFamily="34" charset="0"/>
                        </a:rPr>
                        <a:t>State Misc Education Grants</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$35,870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$18,150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$18,150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($17,720)</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100.0%</a:t>
                      </a:r>
                    </a:p>
                  </a:txBody>
                  <a:tcPr marL="5238" marR="5238" marT="5238" marB="0" anchor="b">
                    <a:lnL>
                      <a:noFill/>
                    </a:lnL>
                    <a:lnR>
                      <a:noFill/>
                    </a:lnR>
                    <a:lnT>
                      <a:noFill/>
                    </a:lnT>
                    <a:lnB>
                      <a:noFill/>
                    </a:lnB>
                  </a:tcPr>
                </a:tc>
                <a:extLst>
                  <a:ext uri="{0D108BD9-81ED-4DB2-BD59-A6C34878D82A}">
                    <a16:rowId xmlns:a16="http://schemas.microsoft.com/office/drawing/2014/main" val="1402726762"/>
                  </a:ext>
                </a:extLst>
              </a:tr>
              <a:tr h="152283">
                <a:tc>
                  <a:txBody>
                    <a:bodyPr/>
                    <a:lstStyle/>
                    <a:p>
                      <a:pPr algn="l" fontAlgn="b"/>
                      <a:r>
                        <a:rPr lang="en-US" sz="800" b="0" i="0" u="none" strike="noStrike">
                          <a:effectLst/>
                          <a:latin typeface="Calibri" panose="020F0502020204030204" pitchFamily="34" charset="0"/>
                        </a:rPr>
                        <a:t>Open Choice</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$452,353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($452,353)</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-100.0%</a:t>
                      </a:r>
                    </a:p>
                  </a:txBody>
                  <a:tcPr marL="5238" marR="5238" marT="5238" marB="0" anchor="b">
                    <a:lnL>
                      <a:noFill/>
                    </a:lnL>
                    <a:lnR>
                      <a:noFill/>
                    </a:lnR>
                    <a:lnT>
                      <a:noFill/>
                    </a:lnT>
                    <a:lnB>
                      <a:noFill/>
                    </a:lnB>
                  </a:tcPr>
                </a:tc>
                <a:extLst>
                  <a:ext uri="{0D108BD9-81ED-4DB2-BD59-A6C34878D82A}">
                    <a16:rowId xmlns:a16="http://schemas.microsoft.com/office/drawing/2014/main" val="567802390"/>
                  </a:ext>
                </a:extLst>
              </a:tr>
              <a:tr h="152283">
                <a:tc>
                  <a:txBody>
                    <a:bodyPr/>
                    <a:lstStyle/>
                    <a:p>
                      <a:pPr algn="l" fontAlgn="b"/>
                      <a:r>
                        <a:rPr lang="en-US" sz="800" b="0" i="0" u="none" strike="noStrike">
                          <a:effectLst/>
                          <a:latin typeface="Calibri" panose="020F0502020204030204" pitchFamily="34" charset="0"/>
                        </a:rPr>
                        <a:t>Head Start - State</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$248,714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$248,714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$248,714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$248,714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0.0%</a:t>
                      </a:r>
                    </a:p>
                  </a:txBody>
                  <a:tcPr marL="5238" marR="5238" marT="5238" marB="0" anchor="b">
                    <a:lnL>
                      <a:noFill/>
                    </a:lnL>
                    <a:lnR>
                      <a:noFill/>
                    </a:lnR>
                    <a:lnT>
                      <a:noFill/>
                    </a:lnT>
                    <a:lnB>
                      <a:noFill/>
                    </a:lnB>
                  </a:tcPr>
                </a:tc>
                <a:extLst>
                  <a:ext uri="{0D108BD9-81ED-4DB2-BD59-A6C34878D82A}">
                    <a16:rowId xmlns:a16="http://schemas.microsoft.com/office/drawing/2014/main" val="3737820244"/>
                  </a:ext>
                </a:extLst>
              </a:tr>
              <a:tr h="152283">
                <a:tc>
                  <a:txBody>
                    <a:bodyPr/>
                    <a:lstStyle/>
                    <a:p>
                      <a:pPr algn="l" fontAlgn="b"/>
                      <a:r>
                        <a:rPr lang="en-US" sz="800" b="0" i="0" u="none" strike="noStrike">
                          <a:effectLst/>
                          <a:latin typeface="Calibri" panose="020F0502020204030204" pitchFamily="34" charset="0"/>
                        </a:rPr>
                        <a:t>Priority/21st Century</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$5,892,037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$385,862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$4,962,043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$4,962,043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$5,547,905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($929,994)</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-15.8%</a:t>
                      </a:r>
                    </a:p>
                  </a:txBody>
                  <a:tcPr marL="5238" marR="5238" marT="5238" marB="0" anchor="b">
                    <a:lnL>
                      <a:noFill/>
                    </a:lnL>
                    <a:lnR>
                      <a:noFill/>
                    </a:lnR>
                    <a:lnT>
                      <a:noFill/>
                    </a:lnT>
                    <a:lnB>
                      <a:noFill/>
                    </a:lnB>
                  </a:tcPr>
                </a:tc>
                <a:extLst>
                  <a:ext uri="{0D108BD9-81ED-4DB2-BD59-A6C34878D82A}">
                    <a16:rowId xmlns:a16="http://schemas.microsoft.com/office/drawing/2014/main" val="1251017737"/>
                  </a:ext>
                </a:extLst>
              </a:tr>
              <a:tr h="152283">
                <a:tc>
                  <a:txBody>
                    <a:bodyPr/>
                    <a:lstStyle/>
                    <a:p>
                      <a:pPr algn="l" fontAlgn="b"/>
                      <a:r>
                        <a:rPr lang="en-US" sz="800" b="0" i="0" u="none" strike="noStrike">
                          <a:effectLst/>
                          <a:latin typeface="Calibri" panose="020F0502020204030204" pitchFamily="34" charset="0"/>
                        </a:rPr>
                        <a:t>Jobs for CT Youth</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$6,385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$6,385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$20,000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$20,000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$26,385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$13,615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213.2%</a:t>
                      </a:r>
                    </a:p>
                  </a:txBody>
                  <a:tcPr marL="5238" marR="5238" marT="5238" marB="0" anchor="b">
                    <a:lnL>
                      <a:noFill/>
                    </a:lnL>
                    <a:lnR>
                      <a:noFill/>
                    </a:lnR>
                    <a:lnT>
                      <a:noFill/>
                    </a:lnT>
                    <a:lnB>
                      <a:noFill/>
                    </a:lnB>
                  </a:tcPr>
                </a:tc>
                <a:extLst>
                  <a:ext uri="{0D108BD9-81ED-4DB2-BD59-A6C34878D82A}">
                    <a16:rowId xmlns:a16="http://schemas.microsoft.com/office/drawing/2014/main" val="550287818"/>
                  </a:ext>
                </a:extLst>
              </a:tr>
              <a:tr h="152283">
                <a:tc>
                  <a:txBody>
                    <a:bodyPr/>
                    <a:lstStyle/>
                    <a:p>
                      <a:pPr algn="l" fontAlgn="b"/>
                      <a:r>
                        <a:rPr lang="en-US" sz="800" b="0" i="0" u="none" strike="noStrike">
                          <a:effectLst/>
                          <a:latin typeface="Calibri" panose="020F0502020204030204" pitchFamily="34" charset="0"/>
                        </a:rPr>
                        <a:t>Youth Services Prevention</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$90,000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($90,000)</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-100.0%</a:t>
                      </a:r>
                    </a:p>
                  </a:txBody>
                  <a:tcPr marL="5238" marR="5238" marT="5238" marB="0" anchor="b">
                    <a:lnL>
                      <a:noFill/>
                    </a:lnL>
                    <a:lnR>
                      <a:noFill/>
                    </a:lnR>
                    <a:lnT>
                      <a:noFill/>
                    </a:lnT>
                    <a:lnB>
                      <a:noFill/>
                    </a:lnB>
                  </a:tcPr>
                </a:tc>
                <a:extLst>
                  <a:ext uri="{0D108BD9-81ED-4DB2-BD59-A6C34878D82A}">
                    <a16:rowId xmlns:a16="http://schemas.microsoft.com/office/drawing/2014/main" val="178153950"/>
                  </a:ext>
                </a:extLst>
              </a:tr>
              <a:tr h="152283">
                <a:tc>
                  <a:txBody>
                    <a:bodyPr/>
                    <a:lstStyle/>
                    <a:p>
                      <a:pPr algn="l" fontAlgn="b"/>
                      <a:r>
                        <a:rPr lang="en-US" sz="800" b="0" i="0" u="none" strike="noStrike">
                          <a:effectLst/>
                          <a:latin typeface="Calibri" panose="020F0502020204030204" pitchFamily="34" charset="0"/>
                        </a:rPr>
                        <a:t>ESSER*</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$10,226,325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$1,750,667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$1,750,667 </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($10,226,325)</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-100.0%</a:t>
                      </a:r>
                    </a:p>
                  </a:txBody>
                  <a:tcPr marL="5238" marR="5238" marT="5238" marB="0" anchor="b">
                    <a:lnL>
                      <a:noFill/>
                    </a:lnL>
                    <a:lnR>
                      <a:noFill/>
                    </a:lnR>
                    <a:lnT>
                      <a:noFill/>
                    </a:lnT>
                    <a:lnB>
                      <a:noFill/>
                    </a:lnB>
                  </a:tcPr>
                </a:tc>
                <a:extLst>
                  <a:ext uri="{0D108BD9-81ED-4DB2-BD59-A6C34878D82A}">
                    <a16:rowId xmlns:a16="http://schemas.microsoft.com/office/drawing/2014/main" val="995157279"/>
                  </a:ext>
                </a:extLst>
              </a:tr>
              <a:tr h="152283">
                <a:tc>
                  <a:txBody>
                    <a:bodyPr/>
                    <a:lstStyle/>
                    <a:p>
                      <a:pPr algn="l" fontAlgn="b"/>
                      <a:r>
                        <a:rPr lang="en-US" sz="800" b="0" i="0" u="none" strike="noStrike">
                          <a:effectLst/>
                          <a:latin typeface="Calibri" panose="020F0502020204030204" pitchFamily="34" charset="0"/>
                        </a:rPr>
                        <a:t>ESSER II</a:t>
                      </a: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$37,716,245 </a:t>
                      </a:r>
                    </a:p>
                  </a:txBody>
                  <a:tcPr marL="5238" marR="5238" marT="52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$37,298,032 </a:t>
                      </a:r>
                    </a:p>
                  </a:txBody>
                  <a:tcPr marL="5238" marR="5238" marT="52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Calibri" panose="020F0502020204030204" pitchFamily="34" charset="0"/>
                        </a:rPr>
                        <a:t> </a:t>
                      </a:r>
                    </a:p>
                  </a:txBody>
                  <a:tcPr marL="5238" marR="5238" marT="52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$37,298,032 </a:t>
                      </a:r>
                    </a:p>
                  </a:txBody>
                  <a:tcPr marL="5238" marR="5238" marT="52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($37,716,245)</a:t>
                      </a:r>
                    </a:p>
                  </a:txBody>
                  <a:tcPr marL="5238" marR="5238" marT="52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NMF</a:t>
                      </a:r>
                    </a:p>
                  </a:txBody>
                  <a:tcPr marL="5238" marR="5238" marT="523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764039"/>
                  </a:ext>
                </a:extLst>
              </a:tr>
              <a:tr h="152283">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r" fontAlgn="b"/>
                      <a:r>
                        <a:rPr lang="en-US" sz="800" b="0" i="0" u="none" strike="noStrike">
                          <a:effectLst/>
                          <a:latin typeface="Calibri" panose="020F0502020204030204" pitchFamily="34" charset="0"/>
                        </a:rPr>
                        <a:t>$128,322,057 </a:t>
                      </a:r>
                    </a:p>
                  </a:txBody>
                  <a:tcPr marL="5238" marR="5238" marT="52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Calibri" panose="020F0502020204030204" pitchFamily="34" charset="0"/>
                        </a:rPr>
                        <a:t>$47,952,051 </a:t>
                      </a:r>
                    </a:p>
                  </a:txBody>
                  <a:tcPr marL="5238" marR="5238" marT="52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Calibri" panose="020F0502020204030204" pitchFamily="34" charset="0"/>
                        </a:rPr>
                        <a:t>$59,005,144 </a:t>
                      </a:r>
                    </a:p>
                  </a:txBody>
                  <a:tcPr marL="5238" marR="5238" marT="52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Calibri" panose="020F0502020204030204" pitchFamily="34" charset="0"/>
                        </a:rPr>
                        <a:t>$0 </a:t>
                      </a:r>
                    </a:p>
                  </a:txBody>
                  <a:tcPr marL="5238" marR="5238" marT="52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Calibri" panose="020F0502020204030204" pitchFamily="34" charset="0"/>
                        </a:rPr>
                        <a:t>$59,023,294 </a:t>
                      </a:r>
                    </a:p>
                  </a:txBody>
                  <a:tcPr marL="5238" marR="5238" marT="52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Calibri" panose="020F0502020204030204" pitchFamily="34" charset="0"/>
                        </a:rPr>
                        <a:t>$107,175,345 </a:t>
                      </a:r>
                    </a:p>
                  </a:txBody>
                  <a:tcPr marL="5238" marR="5238" marT="52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Calibri" panose="020F0502020204030204" pitchFamily="34" charset="0"/>
                        </a:rPr>
                        <a:t>($69,298,763)</a:t>
                      </a:r>
                    </a:p>
                  </a:txBody>
                  <a:tcPr marL="5238" marR="5238" marT="52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Calibri" panose="020F0502020204030204" pitchFamily="34" charset="0"/>
                        </a:rPr>
                        <a:t>-54.0%</a:t>
                      </a:r>
                    </a:p>
                  </a:txBody>
                  <a:tcPr marL="5238" marR="5238" marT="523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95169175"/>
                  </a:ext>
                </a:extLst>
              </a:tr>
              <a:tr h="602250">
                <a:tc>
                  <a:txBody>
                    <a:bodyPr/>
                    <a:lstStyle/>
                    <a:p>
                      <a:pPr algn="l" fontAlgn="b"/>
                      <a:r>
                        <a:rPr lang="en-US" sz="800" b="0" i="0" u="none" strike="noStrike">
                          <a:effectLst/>
                          <a:latin typeface="Calibri" panose="020F0502020204030204" pitchFamily="34" charset="0"/>
                        </a:rPr>
                        <a:t>*As a result of Covid 19 federal grants were awarded an extension to spend funds in fiscal year 2020-21 and 2021-22</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l" fontAlgn="b"/>
                      <a:r>
                        <a:rPr lang="en-US" sz="800" b="0" i="0" u="none" strike="noStrike">
                          <a:effectLst/>
                          <a:latin typeface="Calibri" panose="020F0502020204030204" pitchFamily="34" charset="0"/>
                        </a:rPr>
                        <a:t> </a:t>
                      </a: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l" fontAlgn="b"/>
                      <a:endParaRPr lang="en-US" sz="800" b="0" i="0" u="none" strike="noStrike">
                        <a:effectLst/>
                        <a:latin typeface="Calibri" panose="020F0502020204030204" pitchFamily="34" charset="0"/>
                      </a:endParaRPr>
                    </a:p>
                  </a:txBody>
                  <a:tcPr marL="5238" marR="5238" marT="5238" marB="0" anchor="b">
                    <a:lnL>
                      <a:noFill/>
                    </a:lnL>
                    <a:lnR>
                      <a:noFill/>
                    </a:lnR>
                    <a:lnT>
                      <a:noFill/>
                    </a:lnT>
                    <a:lnB>
                      <a:noFill/>
                    </a:lnB>
                  </a:tcPr>
                </a:tc>
                <a:tc>
                  <a:txBody>
                    <a:bodyPr/>
                    <a:lstStyle/>
                    <a:p>
                      <a:pPr algn="l" fontAlgn="b"/>
                      <a:endParaRPr lang="en-US" sz="800" b="0" i="0" u="none" strike="noStrike" dirty="0">
                        <a:effectLst/>
                        <a:latin typeface="Calibri" panose="020F0502020204030204" pitchFamily="34" charset="0"/>
                      </a:endParaRPr>
                    </a:p>
                  </a:txBody>
                  <a:tcPr marL="5238" marR="5238" marT="5238" marB="0" anchor="b">
                    <a:lnL>
                      <a:noFill/>
                    </a:lnL>
                    <a:lnR>
                      <a:noFill/>
                    </a:lnR>
                    <a:lnT>
                      <a:noFill/>
                    </a:lnT>
                    <a:lnB>
                      <a:noFill/>
                    </a:lnB>
                  </a:tcPr>
                </a:tc>
                <a:extLst>
                  <a:ext uri="{0D108BD9-81ED-4DB2-BD59-A6C34878D82A}">
                    <a16:rowId xmlns:a16="http://schemas.microsoft.com/office/drawing/2014/main" val="230428339"/>
                  </a:ext>
                </a:extLst>
              </a:tr>
            </a:tbl>
          </a:graphicData>
        </a:graphic>
      </p:graphicFrame>
    </p:spTree>
    <p:extLst>
      <p:ext uri="{BB962C8B-B14F-4D97-AF65-F5344CB8AC3E}">
        <p14:creationId xmlns:p14="http://schemas.microsoft.com/office/powerpoint/2010/main" val="645976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7EC49E4-490B-3448-ABB7-1E001E8E0F8E}" type="slidenum">
              <a:rPr lang="en-US" smtClean="0"/>
              <a:t>18</a:t>
            </a:fld>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30459445"/>
              </p:ext>
            </p:extLst>
          </p:nvPr>
        </p:nvGraphicFramePr>
        <p:xfrm>
          <a:off x="1188428" y="1271186"/>
          <a:ext cx="6152416" cy="489233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113568" y="175160"/>
            <a:ext cx="7043370"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2921" y="188005"/>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p:cNvGraphicFramePr>
            <a:graphicFrameLocks/>
          </p:cNvGraphicFramePr>
          <p:nvPr>
            <p:extLst>
              <p:ext uri="{D42A27DB-BD31-4B8C-83A1-F6EECF244321}">
                <p14:modId xmlns:p14="http://schemas.microsoft.com/office/powerpoint/2010/main" val="3002573059"/>
              </p:ext>
            </p:extLst>
          </p:nvPr>
        </p:nvGraphicFramePr>
        <p:xfrm>
          <a:off x="113567" y="675973"/>
          <a:ext cx="8834803" cy="60829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8860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7EC49E4-490B-3448-ABB7-1E001E8E0F8E}" type="slidenum">
              <a:rPr lang="en-US" smtClean="0"/>
              <a:t>19</a:t>
            </a:fld>
            <a:endParaRPr lang="en-US" dirty="0"/>
          </a:p>
        </p:txBody>
      </p:sp>
      <p:sp>
        <p:nvSpPr>
          <p:cNvPr id="5" name="Title 1"/>
          <p:cNvSpPr txBox="1">
            <a:spLocks/>
          </p:cNvSpPr>
          <p:nvPr/>
        </p:nvSpPr>
        <p:spPr bwMode="auto">
          <a:xfrm>
            <a:off x="113568" y="175160"/>
            <a:ext cx="7043370"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2921" y="188005"/>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655782" y="812800"/>
            <a:ext cx="7675418" cy="6030912"/>
          </a:xfrm>
          <a:prstGeom prst="rect">
            <a:avLst/>
          </a:prstGeom>
        </p:spPr>
      </p:pic>
    </p:spTree>
    <p:extLst>
      <p:ext uri="{BB962C8B-B14F-4D97-AF65-F5344CB8AC3E}">
        <p14:creationId xmlns:p14="http://schemas.microsoft.com/office/powerpoint/2010/main" val="134997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7" y="877746"/>
            <a:ext cx="8667748" cy="5540639"/>
          </a:xfrm>
          <a:prstGeom prst="rect">
            <a:avLst/>
          </a:prstGeom>
        </p:spPr>
      </p:pic>
      <p:sp>
        <p:nvSpPr>
          <p:cNvPr id="4" name="TextBox 3"/>
          <p:cNvSpPr txBox="1"/>
          <p:nvPr/>
        </p:nvSpPr>
        <p:spPr>
          <a:xfrm>
            <a:off x="219077" y="317333"/>
            <a:ext cx="5082685"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STRATEGIC PLAN : SY 2020-2024</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94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862" y="1037492"/>
            <a:ext cx="8229600" cy="4525963"/>
          </a:xfrm>
        </p:spPr>
        <p:txBody>
          <a:bodyPr>
            <a:normAutofit/>
          </a:bodyPr>
          <a:lstStyle/>
          <a:p>
            <a:pPr>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Monthly Financial Report General Funds as of January 31, 2022</a:t>
            </a:r>
          </a:p>
          <a:p>
            <a:pPr>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General Funds Forecast as of February 4, 2022</a:t>
            </a:r>
          </a:p>
          <a:p>
            <a:pPr>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Monthly Financial Report Special Funds as of January 31, 2022</a:t>
            </a:r>
          </a:p>
          <a:p>
            <a:pPr>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EC49E4-490B-3448-ABB7-1E001E8E0F8E}" type="slidenum">
              <a:rPr lang="en-US" smtClean="0"/>
              <a:t>3</a:t>
            </a:fld>
            <a:endParaRPr lang="en-US" dirty="0"/>
          </a:p>
        </p:txBody>
      </p:sp>
      <p:sp>
        <p:nvSpPr>
          <p:cNvPr id="5" name="Title 1"/>
          <p:cNvSpPr txBox="1">
            <a:spLocks/>
          </p:cNvSpPr>
          <p:nvPr/>
        </p:nvSpPr>
        <p:spPr bwMode="auto">
          <a:xfrm>
            <a:off x="78399" y="237217"/>
            <a:ext cx="7553323" cy="41323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smtClean="0">
                <a:solidFill>
                  <a:schemeClr val="bg1"/>
                </a:solidFill>
                <a:latin typeface="Times New Roman" pitchFamily="18" charset="0"/>
                <a:cs typeface="Times New Roman" pitchFamily="18" charset="0"/>
              </a:rPr>
              <a:t>What is included in this report</a:t>
            </a:r>
            <a:endParaRPr lang="en-US" altLang="en-US" dirty="0">
              <a:solidFill>
                <a:schemeClr val="bg1"/>
              </a:solidFill>
              <a:latin typeface="Times New Roman" pitchFamily="18" charset="0"/>
              <a:cs typeface="Times New Roman" pitchFamily="18" charset="0"/>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3608" y="244597"/>
            <a:ext cx="1308588" cy="4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32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862" y="1037492"/>
            <a:ext cx="8229600" cy="4525963"/>
          </a:xfrm>
        </p:spPr>
        <p:txBody>
          <a:bodyPr>
            <a:normAutofit fontScale="92500" lnSpcReduction="10000"/>
          </a:bodyPr>
          <a:lstStyle/>
          <a:p>
            <a:pPr>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Total expenditures through </a:t>
            </a:r>
            <a:r>
              <a:rPr lang="en-US" dirty="0" smtClean="0">
                <a:latin typeface="Times New Roman" panose="02020603050405020304" pitchFamily="18" charset="0"/>
                <a:cs typeface="Times New Roman" panose="02020603050405020304" pitchFamily="18" charset="0"/>
              </a:rPr>
              <a:t>01/31/22 </a:t>
            </a:r>
            <a:r>
              <a:rPr lang="en-US" dirty="0">
                <a:latin typeface="Times New Roman" panose="02020603050405020304" pitchFamily="18" charset="0"/>
                <a:cs typeface="Times New Roman" panose="02020603050405020304" pitchFamily="18" charset="0"/>
              </a:rPr>
              <a:t>are </a:t>
            </a:r>
            <a:r>
              <a:rPr lang="en-US" dirty="0" smtClean="0">
                <a:latin typeface="Times New Roman" panose="02020603050405020304" pitchFamily="18" charset="0"/>
                <a:cs typeface="Times New Roman" panose="02020603050405020304" pitchFamily="18" charset="0"/>
              </a:rPr>
              <a:t>$116.9 </a:t>
            </a:r>
            <a:r>
              <a:rPr lang="en-US" dirty="0">
                <a:latin typeface="Times New Roman" panose="02020603050405020304" pitchFamily="18" charset="0"/>
                <a:cs typeface="Times New Roman" panose="02020603050405020304" pitchFamily="18" charset="0"/>
              </a:rPr>
              <a:t>million.</a:t>
            </a:r>
          </a:p>
          <a:p>
            <a:pPr>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General Fund expenditures incurred through </a:t>
            </a:r>
            <a:r>
              <a:rPr lang="en-US" dirty="0" smtClean="0">
                <a:latin typeface="Times New Roman" panose="02020603050405020304" pitchFamily="18" charset="0"/>
                <a:cs typeface="Times New Roman" panose="02020603050405020304" pitchFamily="18" charset="0"/>
              </a:rPr>
              <a:t>01/31/22 </a:t>
            </a:r>
            <a:r>
              <a:rPr lang="en-US" dirty="0">
                <a:latin typeface="Times New Roman" panose="02020603050405020304" pitchFamily="18" charset="0"/>
                <a:cs typeface="Times New Roman" panose="02020603050405020304" pitchFamily="18" charset="0"/>
              </a:rPr>
              <a:t>are </a:t>
            </a:r>
            <a:r>
              <a:rPr lang="en-US" dirty="0" smtClean="0">
                <a:latin typeface="Times New Roman" panose="02020603050405020304" pitchFamily="18" charset="0"/>
                <a:cs typeface="Times New Roman" panose="02020603050405020304" pitchFamily="18" charset="0"/>
              </a:rPr>
              <a:t>$81.8 million or 43% </a:t>
            </a:r>
            <a:r>
              <a:rPr lang="en-US" dirty="0">
                <a:latin typeface="Times New Roman" panose="02020603050405020304" pitchFamily="18" charset="0"/>
                <a:cs typeface="Times New Roman" panose="02020603050405020304" pitchFamily="18" charset="0"/>
              </a:rPr>
              <a:t>of the adopted budget.</a:t>
            </a:r>
          </a:p>
          <a:p>
            <a:pPr>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Grant expenditures incurred through </a:t>
            </a:r>
            <a:r>
              <a:rPr lang="en-US" dirty="0" smtClean="0">
                <a:latin typeface="Times New Roman" panose="02020603050405020304" pitchFamily="18" charset="0"/>
                <a:cs typeface="Times New Roman" panose="02020603050405020304" pitchFamily="18" charset="0"/>
              </a:rPr>
              <a:t>01/31/22 </a:t>
            </a:r>
            <a:r>
              <a:rPr lang="en-US" dirty="0">
                <a:latin typeface="Times New Roman" panose="02020603050405020304" pitchFamily="18" charset="0"/>
                <a:cs typeface="Times New Roman" panose="02020603050405020304" pitchFamily="18" charset="0"/>
              </a:rPr>
              <a:t>are </a:t>
            </a:r>
            <a:r>
              <a:rPr lang="en-US" dirty="0" smtClean="0">
                <a:latin typeface="Times New Roman" panose="02020603050405020304" pitchFamily="18" charset="0"/>
                <a:cs typeface="Times New Roman" panose="02020603050405020304" pitchFamily="18" charset="0"/>
              </a:rPr>
              <a:t>$35.1 million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33% </a:t>
            </a:r>
            <a:r>
              <a:rPr lang="en-US" dirty="0">
                <a:latin typeface="Times New Roman" panose="02020603050405020304" pitchFamily="18" charset="0"/>
                <a:cs typeface="Times New Roman" panose="02020603050405020304" pitchFamily="18" charset="0"/>
              </a:rPr>
              <a:t>of the </a:t>
            </a:r>
            <a:r>
              <a:rPr lang="en-US" dirty="0" smtClean="0">
                <a:latin typeface="Times New Roman" panose="02020603050405020304" pitchFamily="18" charset="0"/>
                <a:cs typeface="Times New Roman" panose="02020603050405020304" pitchFamily="18" charset="0"/>
              </a:rPr>
              <a:t>current grant </a:t>
            </a:r>
            <a:r>
              <a:rPr lang="en-US" dirty="0">
                <a:latin typeface="Times New Roman" panose="02020603050405020304" pitchFamily="18" charset="0"/>
                <a:cs typeface="Times New Roman" panose="02020603050405020304" pitchFamily="18" charset="0"/>
              </a:rPr>
              <a:t>revenue.</a:t>
            </a:r>
          </a:p>
        </p:txBody>
      </p:sp>
      <p:sp>
        <p:nvSpPr>
          <p:cNvPr id="4" name="Slide Number Placeholder 3"/>
          <p:cNvSpPr>
            <a:spLocks noGrp="1"/>
          </p:cNvSpPr>
          <p:nvPr>
            <p:ph type="sldNum" sz="quarter" idx="12"/>
          </p:nvPr>
        </p:nvSpPr>
        <p:spPr/>
        <p:txBody>
          <a:bodyPr/>
          <a:lstStyle/>
          <a:p>
            <a:fld id="{37EC49E4-490B-3448-ABB7-1E001E8E0F8E}" type="slidenum">
              <a:rPr lang="en-US" smtClean="0"/>
              <a:t>4</a:t>
            </a:fld>
            <a:endParaRPr lang="en-US" dirty="0"/>
          </a:p>
        </p:txBody>
      </p:sp>
      <p:sp>
        <p:nvSpPr>
          <p:cNvPr id="5" name="Title 1"/>
          <p:cNvSpPr txBox="1">
            <a:spLocks/>
          </p:cNvSpPr>
          <p:nvPr/>
        </p:nvSpPr>
        <p:spPr bwMode="auto">
          <a:xfrm>
            <a:off x="78399" y="237217"/>
            <a:ext cx="7553323" cy="41323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3608" y="244597"/>
            <a:ext cx="1308588" cy="4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88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5</a:t>
            </a:fld>
            <a:endParaRPr lang="en-US" dirty="0"/>
          </a:p>
        </p:txBody>
      </p:sp>
      <p:sp>
        <p:nvSpPr>
          <p:cNvPr id="6" name="Rectangle 5"/>
          <p:cNvSpPr/>
          <p:nvPr/>
        </p:nvSpPr>
        <p:spPr>
          <a:xfrm>
            <a:off x="499192" y="1439619"/>
            <a:ext cx="7777163" cy="39618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b="1" dirty="0" smtClean="0">
                <a:solidFill>
                  <a:schemeClr val="tx1"/>
                </a:solidFill>
                <a:latin typeface="Times New Roman" panose="02020603050405020304" pitchFamily="18" charset="0"/>
                <a:cs typeface="Times New Roman" panose="02020603050405020304" pitchFamily="18" charset="0"/>
              </a:rPr>
              <a:t>Financial Report – General Fund</a:t>
            </a:r>
          </a:p>
          <a:p>
            <a:pPr algn="ctr">
              <a:defRPr/>
            </a:pPr>
            <a:r>
              <a:rPr lang="en-US" sz="3200" b="1" dirty="0" smtClean="0">
                <a:solidFill>
                  <a:schemeClr val="tx1"/>
                </a:solidFill>
                <a:latin typeface="Times New Roman" panose="02020603050405020304" pitchFamily="18" charset="0"/>
                <a:cs typeface="Times New Roman" panose="02020603050405020304" pitchFamily="18" charset="0"/>
              </a:rPr>
              <a:t>January, 2022</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15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204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6</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68117780"/>
              </p:ext>
            </p:extLst>
          </p:nvPr>
        </p:nvGraphicFramePr>
        <p:xfrm>
          <a:off x="219075" y="818145"/>
          <a:ext cx="8536997" cy="5619599"/>
        </p:xfrm>
        <a:graphic>
          <a:graphicData uri="http://schemas.openxmlformats.org/presentationml/2006/ole">
            <mc:AlternateContent xmlns:mc="http://schemas.openxmlformats.org/markup-compatibility/2006">
              <mc:Choice xmlns:v="urn:schemas-microsoft-com:vml" Requires="v">
                <p:oleObj spid="_x0000_s5140" name="Worksheet" r:id="rId4" imgW="7419900" imgH="5753151" progId="Excel.Sheet.12">
                  <p:embed/>
                </p:oleObj>
              </mc:Choice>
              <mc:Fallback>
                <p:oleObj name="Worksheet" r:id="rId4" imgW="7419900" imgH="5753151" progId="Excel.Sheet.12">
                  <p:embed/>
                  <p:pic>
                    <p:nvPicPr>
                      <p:cNvPr id="6" name="Object 5"/>
                      <p:cNvPicPr/>
                      <p:nvPr/>
                    </p:nvPicPr>
                    <p:blipFill>
                      <a:blip r:embed="rId5"/>
                      <a:stretch>
                        <a:fillRect/>
                      </a:stretch>
                    </p:blipFill>
                    <p:spPr>
                      <a:xfrm>
                        <a:off x="219075" y="818145"/>
                        <a:ext cx="8536997" cy="5619599"/>
                      </a:xfrm>
                      <a:prstGeom prst="rect">
                        <a:avLst/>
                      </a:prstGeom>
                    </p:spPr>
                  </p:pic>
                </p:oleObj>
              </mc:Fallback>
            </mc:AlternateContent>
          </a:graphicData>
        </a:graphic>
      </p:graphicFrame>
    </p:spTree>
    <p:extLst>
      <p:ext uri="{BB962C8B-B14F-4D97-AF65-F5344CB8AC3E}">
        <p14:creationId xmlns:p14="http://schemas.microsoft.com/office/powerpoint/2010/main" val="346886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204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7</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96699986"/>
              </p:ext>
            </p:extLst>
          </p:nvPr>
        </p:nvGraphicFramePr>
        <p:xfrm>
          <a:off x="219075" y="966902"/>
          <a:ext cx="8667749" cy="5480080"/>
        </p:xfrm>
        <a:graphic>
          <a:graphicData uri="http://schemas.openxmlformats.org/presentationml/2006/ole">
            <mc:AlternateContent xmlns:mc="http://schemas.openxmlformats.org/markup-compatibility/2006">
              <mc:Choice xmlns:v="urn:schemas-microsoft-com:vml" Requires="v">
                <p:oleObj spid="_x0000_s2075" name="Worksheet" r:id="rId4" imgW="11029972" imgH="8725027" progId="Excel.Sheet.12">
                  <p:embed/>
                </p:oleObj>
              </mc:Choice>
              <mc:Fallback>
                <p:oleObj name="Worksheet" r:id="rId4" imgW="11029972" imgH="8725027" progId="Excel.Sheet.12">
                  <p:embed/>
                  <p:pic>
                    <p:nvPicPr>
                      <p:cNvPr id="4" name="Object 3"/>
                      <p:cNvPicPr/>
                      <p:nvPr/>
                    </p:nvPicPr>
                    <p:blipFill>
                      <a:blip r:embed="rId5"/>
                      <a:stretch>
                        <a:fillRect/>
                      </a:stretch>
                    </p:blipFill>
                    <p:spPr>
                      <a:xfrm>
                        <a:off x="219075" y="966902"/>
                        <a:ext cx="8667749" cy="5480080"/>
                      </a:xfrm>
                      <a:prstGeom prst="rect">
                        <a:avLst/>
                      </a:prstGeom>
                    </p:spPr>
                  </p:pic>
                </p:oleObj>
              </mc:Fallback>
            </mc:AlternateContent>
          </a:graphicData>
        </a:graphic>
      </p:graphicFrame>
    </p:spTree>
    <p:extLst>
      <p:ext uri="{BB962C8B-B14F-4D97-AF65-F5344CB8AC3E}">
        <p14:creationId xmlns:p14="http://schemas.microsoft.com/office/powerpoint/2010/main" val="317202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204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8</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400048494"/>
              </p:ext>
            </p:extLst>
          </p:nvPr>
        </p:nvGraphicFramePr>
        <p:xfrm>
          <a:off x="219075" y="886690"/>
          <a:ext cx="8667750" cy="5569527"/>
        </p:xfrm>
        <a:graphic>
          <a:graphicData uri="http://schemas.openxmlformats.org/presentationml/2006/ole">
            <mc:AlternateContent xmlns:mc="http://schemas.openxmlformats.org/markup-compatibility/2006">
              <mc:Choice xmlns:v="urn:schemas-microsoft-com:vml" Requires="v">
                <p:oleObj spid="_x0000_s3099" name="Worksheet" r:id="rId4" imgW="11029972" imgH="9353601" progId="Excel.Sheet.12">
                  <p:embed/>
                </p:oleObj>
              </mc:Choice>
              <mc:Fallback>
                <p:oleObj name="Worksheet" r:id="rId4" imgW="11029972" imgH="9353601" progId="Excel.Sheet.12">
                  <p:embed/>
                  <p:pic>
                    <p:nvPicPr>
                      <p:cNvPr id="2" name="Object 1"/>
                      <p:cNvPicPr/>
                      <p:nvPr/>
                    </p:nvPicPr>
                    <p:blipFill>
                      <a:blip r:embed="rId5"/>
                      <a:stretch>
                        <a:fillRect/>
                      </a:stretch>
                    </p:blipFill>
                    <p:spPr>
                      <a:xfrm>
                        <a:off x="219075" y="886690"/>
                        <a:ext cx="8667750" cy="5569527"/>
                      </a:xfrm>
                      <a:prstGeom prst="rect">
                        <a:avLst/>
                      </a:prstGeom>
                    </p:spPr>
                  </p:pic>
                </p:oleObj>
              </mc:Fallback>
            </mc:AlternateContent>
          </a:graphicData>
        </a:graphic>
      </p:graphicFrame>
    </p:spTree>
    <p:extLst>
      <p:ext uri="{BB962C8B-B14F-4D97-AF65-F5344CB8AC3E}">
        <p14:creationId xmlns:p14="http://schemas.microsoft.com/office/powerpoint/2010/main" val="275669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EC49E4-490B-3448-ABB7-1E001E8E0F8E}" type="slidenum">
              <a:rPr lang="en-US" smtClean="0"/>
              <a:t>9</a:t>
            </a:fld>
            <a:endParaRPr lang="en-US" dirty="0"/>
          </a:p>
        </p:txBody>
      </p:sp>
      <p:sp>
        <p:nvSpPr>
          <p:cNvPr id="3"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372546053"/>
              </p:ext>
            </p:extLst>
          </p:nvPr>
        </p:nvGraphicFramePr>
        <p:xfrm>
          <a:off x="219077" y="895927"/>
          <a:ext cx="8667748" cy="5825548"/>
        </p:xfrm>
        <a:graphic>
          <a:graphicData uri="http://schemas.openxmlformats.org/presentationml/2006/ole">
            <mc:AlternateContent xmlns:mc="http://schemas.openxmlformats.org/markup-compatibility/2006">
              <mc:Choice xmlns:v="urn:schemas-microsoft-com:vml" Requires="v">
                <p:oleObj spid="_x0000_s4122" name="Worksheet" r:id="rId4" imgW="11029972" imgH="10353745" progId="Excel.Sheet.12">
                  <p:embed/>
                </p:oleObj>
              </mc:Choice>
              <mc:Fallback>
                <p:oleObj name="Worksheet" r:id="rId4" imgW="11029972" imgH="10353745" progId="Excel.Sheet.12">
                  <p:embed/>
                  <p:pic>
                    <p:nvPicPr>
                      <p:cNvPr id="2" name="Object 1"/>
                      <p:cNvPicPr/>
                      <p:nvPr/>
                    </p:nvPicPr>
                    <p:blipFill>
                      <a:blip r:embed="rId5"/>
                      <a:stretch>
                        <a:fillRect/>
                      </a:stretch>
                    </p:blipFill>
                    <p:spPr>
                      <a:xfrm>
                        <a:off x="219077" y="895927"/>
                        <a:ext cx="8667748" cy="5825548"/>
                      </a:xfrm>
                      <a:prstGeom prst="rect">
                        <a:avLst/>
                      </a:prstGeom>
                    </p:spPr>
                  </p:pic>
                </p:oleObj>
              </mc:Fallback>
            </mc:AlternateContent>
          </a:graphicData>
        </a:graphic>
      </p:graphicFrame>
    </p:spTree>
    <p:extLst>
      <p:ext uri="{BB962C8B-B14F-4D97-AF65-F5344CB8AC3E}">
        <p14:creationId xmlns:p14="http://schemas.microsoft.com/office/powerpoint/2010/main" val="1310631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3876</TotalTime>
  <Words>1224</Words>
  <Application>Microsoft Office PowerPoint</Application>
  <PresentationFormat>On-screen Show (4:3)</PresentationFormat>
  <Paragraphs>383</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MS PGothic</vt:lpstr>
      <vt:lpstr>Arial</vt:lpstr>
      <vt:lpstr>Calibri</vt:lpstr>
      <vt:lpstr>Goudy Old Style</vt:lpstr>
      <vt:lpstr>Times New Roman</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2021-22 GRANT FUNDED EXPENDITURES BY CATEGORY </vt:lpstr>
      <vt:lpstr>PowerPoint Presentation</vt:lpstr>
      <vt:lpstr>PowerPoint Presentation</vt:lpstr>
      <vt:lpstr>PowerPoint Presentation</vt:lpstr>
      <vt:lpstr>PowerPoint Presentation</vt:lpstr>
    </vt:vector>
  </TitlesOfParts>
  <Company>NHPS-Celentano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Keisha Redd- Hannans</dc:creator>
  <cp:lastModifiedBy>HANNANS, LINDA</cp:lastModifiedBy>
  <cp:revision>107</cp:revision>
  <cp:lastPrinted>2022-02-18T19:55:49Z</cp:lastPrinted>
  <dcterms:created xsi:type="dcterms:W3CDTF">2018-04-10T19:11:46Z</dcterms:created>
  <dcterms:modified xsi:type="dcterms:W3CDTF">2022-02-18T19:55:52Z</dcterms:modified>
</cp:coreProperties>
</file>